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401" r:id="rId2"/>
    <p:sldId id="393" r:id="rId3"/>
    <p:sldId id="395" r:id="rId4"/>
    <p:sldId id="398" r:id="rId5"/>
    <p:sldId id="399" r:id="rId6"/>
    <p:sldId id="400" r:id="rId7"/>
    <p:sldId id="402" r:id="rId8"/>
    <p:sldId id="408" r:id="rId9"/>
    <p:sldId id="403" r:id="rId10"/>
    <p:sldId id="409" r:id="rId11"/>
  </p:sldIdLst>
  <p:sldSz cx="10160000" cy="5715000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77" userDrawn="1">
          <p15:clr>
            <a:srgbClr val="A4A3A4"/>
          </p15:clr>
        </p15:guide>
        <p15:guide id="2" pos="2721" userDrawn="1">
          <p15:clr>
            <a:srgbClr val="A4A3A4"/>
          </p15:clr>
        </p15:guide>
        <p15:guide id="3" pos="458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3E6"/>
    <a:srgbClr val="0A5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41"/>
    <p:restoredTop sz="92048" autoAdjust="0"/>
  </p:normalViewPr>
  <p:slideViewPr>
    <p:cSldViewPr snapToGrid="0" snapToObjects="1">
      <p:cViewPr>
        <p:scale>
          <a:sx n="126" d="100"/>
          <a:sy n="126" d="100"/>
        </p:scale>
        <p:origin x="1552" y="1128"/>
      </p:cViewPr>
      <p:guideLst>
        <p:guide orient="horz" pos="1777"/>
        <p:guide pos="2721"/>
        <p:guide pos="458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16.tiff>
</file>

<file path=ppt/media/image17.tiff>
</file>

<file path=ppt/media/image18.jpg>
</file>

<file path=ppt/media/image19.jpg>
</file>

<file path=ppt/media/image2.png>
</file>

<file path=ppt/media/image20.jpg>
</file>

<file path=ppt/media/image21.jpg>
</file>

<file path=ppt/media/image22.tiff>
</file>

<file path=ppt/media/image23.tiff>
</file>

<file path=ppt/media/image24.tiff>
</file>

<file path=ppt/media/image25.tiff>
</file>

<file path=ppt/media/image26.tiff>
</file>

<file path=ppt/media/image27.png>
</file>

<file path=ppt/media/image28.png>
</file>

<file path=ppt/media/image3.png>
</file>

<file path=ppt/media/image4.tiff>
</file>

<file path=ppt/media/image5.jp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247892-B6FC-BF47-A55F-6D3A71274776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677E5E-4BC1-D949-A0C8-DC59ADECA55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8936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0" lang="zh-CN" altLang="en-US" sz="120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77E5E-4BC1-D949-A0C8-DC59ADECA551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2375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77E5E-4BC1-D949-A0C8-DC59ADECA55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181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77E5E-4BC1-D949-A0C8-DC59ADECA55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8559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77E5E-4BC1-D949-A0C8-DC59ADECA551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2261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780793-1936-4A9F-8CDC-10A56B044DA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1064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6249600" y="3201928"/>
            <a:ext cx="1957827" cy="637058"/>
            <a:chOff x="6364220" y="4356393"/>
            <a:chExt cx="1762044" cy="637058"/>
          </a:xfrm>
        </p:grpSpPr>
        <p:pic>
          <p:nvPicPr>
            <p:cNvPr id="7" name="图片 6" descr="logo s.png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364220" y="4794297"/>
              <a:ext cx="1757595" cy="199154"/>
            </a:xfrm>
            <a:prstGeom prst="rect">
              <a:avLst/>
            </a:prstGeom>
          </p:spPr>
        </p:pic>
        <p:pic>
          <p:nvPicPr>
            <p:cNvPr id="8" name="图片 7" descr="logo CN.png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64560" y="4356393"/>
              <a:ext cx="1761704" cy="3939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748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CD1A-BFE2-442E-9D67-6C13D2F02345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24189-4B0B-405F-A324-38AB620F4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2243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7959332" y="1"/>
            <a:ext cx="1182438" cy="399383"/>
            <a:chOff x="8347748" y="0"/>
            <a:chExt cx="1397893" cy="524617"/>
          </a:xfrm>
        </p:grpSpPr>
        <p:sp>
          <p:nvSpPr>
            <p:cNvPr id="7" name="矩形 6"/>
            <p:cNvSpPr/>
            <p:nvPr/>
          </p:nvSpPr>
          <p:spPr>
            <a:xfrm>
              <a:off x="8347748" y="0"/>
              <a:ext cx="1397893" cy="524617"/>
            </a:xfrm>
            <a:prstGeom prst="rect">
              <a:avLst/>
            </a:prstGeom>
            <a:solidFill>
              <a:srgbClr val="0C5FFA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2000"/>
            </a:p>
          </p:txBody>
        </p:sp>
        <p:grpSp>
          <p:nvGrpSpPr>
            <p:cNvPr id="8" name="组 7"/>
            <p:cNvGrpSpPr/>
            <p:nvPr/>
          </p:nvGrpSpPr>
          <p:grpSpPr>
            <a:xfrm>
              <a:off x="8447696" y="61465"/>
              <a:ext cx="1173718" cy="401686"/>
              <a:chOff x="6878628" y="4127915"/>
              <a:chExt cx="2179868" cy="746024"/>
            </a:xfrm>
          </p:grpSpPr>
          <p:pic>
            <p:nvPicPr>
              <p:cNvPr id="9" name="图片 8" descr="logo cn white.png"/>
              <p:cNvPicPr>
                <a:picLocks noChangeAspect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878628" y="4127915"/>
                <a:ext cx="2179868" cy="487424"/>
              </a:xfrm>
              <a:prstGeom prst="rect">
                <a:avLst/>
              </a:prstGeom>
            </p:spPr>
          </p:pic>
          <p:pic>
            <p:nvPicPr>
              <p:cNvPr id="10" name="图片 9" descr="logo s white.png"/>
              <p:cNvPicPr>
                <a:picLocks noChangeAspect="1"/>
              </p:cNvPicPr>
              <p:nvPr/>
            </p:nvPicPr>
            <p:blipFill rotWithShape="1"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878628" y="4670563"/>
                <a:ext cx="2179868" cy="203376"/>
              </a:xfrm>
              <a:prstGeom prst="rect">
                <a:avLst/>
              </a:prstGeom>
            </p:spPr>
          </p:pic>
        </p:grpSp>
      </p:grp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844281" y="2971365"/>
            <a:ext cx="8297489" cy="536572"/>
          </a:xfrm>
        </p:spPr>
        <p:txBody>
          <a:bodyPr anchor="ctr" anchorCtr="0">
            <a:noAutofit/>
          </a:bodyPr>
          <a:lstStyle>
            <a:lvl1pPr algn="r">
              <a:defRPr sz="3111" b="1" cap="all">
                <a:solidFill>
                  <a:srgbClr val="0B5FFA"/>
                </a:solidFill>
              </a:defRPr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19" name="文本占位符 2"/>
          <p:cNvSpPr>
            <a:spLocks noGrp="1"/>
          </p:cNvSpPr>
          <p:nvPr>
            <p:ph type="body" idx="1"/>
          </p:nvPr>
        </p:nvSpPr>
        <p:spPr>
          <a:xfrm>
            <a:off x="844281" y="3507936"/>
            <a:ext cx="8297490" cy="533400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2222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0799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5990" indent="0">
              <a:buNone/>
              <a:defRPr sz="1778">
                <a:solidFill>
                  <a:schemeClr val="tx1">
                    <a:tint val="75000"/>
                  </a:schemeClr>
                </a:solidFill>
              </a:defRPr>
            </a:lvl3pPr>
            <a:lvl4pPr marL="1523985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4pPr>
            <a:lvl5pPr marL="2031980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5pPr>
            <a:lvl6pPr marL="2539975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6pPr>
            <a:lvl7pPr marL="3047970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7pPr>
            <a:lvl8pPr marL="3555964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8pPr>
            <a:lvl9pPr marL="4063959" indent="0">
              <a:buNone/>
              <a:defRPr sz="155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35986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1112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4210" y="-7989"/>
            <a:ext cx="3299937" cy="3954435"/>
          </a:xfrm>
          <a:prstGeom prst="rect">
            <a:avLst/>
          </a:prstGeom>
        </p:spPr>
      </p:pic>
      <p:sp>
        <p:nvSpPr>
          <p:cNvPr id="7" name="内容占位符 13"/>
          <p:cNvSpPr>
            <a:spLocks noGrp="1"/>
          </p:cNvSpPr>
          <p:nvPr>
            <p:ph sz="quarter" idx="10"/>
          </p:nvPr>
        </p:nvSpPr>
        <p:spPr>
          <a:xfrm>
            <a:off x="4324147" y="2651406"/>
            <a:ext cx="4817623" cy="1295041"/>
          </a:xfrm>
        </p:spPr>
        <p:txBody>
          <a:bodyPr anchor="b" anchorCtr="0">
            <a:noAutofit/>
          </a:bodyPr>
          <a:lstStyle>
            <a:lvl1pPr>
              <a:lnSpc>
                <a:spcPct val="120000"/>
              </a:lnSpc>
              <a:buNone/>
              <a:defRPr sz="200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24211" y="1707346"/>
            <a:ext cx="3299936" cy="1498600"/>
          </a:xfrm>
        </p:spPr>
        <p:txBody>
          <a:bodyPr>
            <a:noAutofit/>
          </a:bodyPr>
          <a:lstStyle>
            <a:lvl1pPr algn="ctr">
              <a:defRPr sz="2667" i="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grpSp>
        <p:nvGrpSpPr>
          <p:cNvPr id="14" name="组 13"/>
          <p:cNvGrpSpPr/>
          <p:nvPr userDrawn="1"/>
        </p:nvGrpSpPr>
        <p:grpSpPr>
          <a:xfrm>
            <a:off x="7959332" y="1"/>
            <a:ext cx="1182438" cy="399383"/>
            <a:chOff x="8347748" y="0"/>
            <a:chExt cx="1397893" cy="524617"/>
          </a:xfrm>
        </p:grpSpPr>
        <p:sp>
          <p:nvSpPr>
            <p:cNvPr id="15" name="矩形 14"/>
            <p:cNvSpPr/>
            <p:nvPr/>
          </p:nvSpPr>
          <p:spPr>
            <a:xfrm>
              <a:off x="8347748" y="0"/>
              <a:ext cx="1397893" cy="524617"/>
            </a:xfrm>
            <a:prstGeom prst="rect">
              <a:avLst/>
            </a:prstGeom>
            <a:solidFill>
              <a:srgbClr val="0C5FFA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2000"/>
            </a:p>
          </p:txBody>
        </p:sp>
        <p:grpSp>
          <p:nvGrpSpPr>
            <p:cNvPr id="16" name="组 15"/>
            <p:cNvGrpSpPr/>
            <p:nvPr/>
          </p:nvGrpSpPr>
          <p:grpSpPr>
            <a:xfrm>
              <a:off x="8447696" y="61465"/>
              <a:ext cx="1173718" cy="401686"/>
              <a:chOff x="6878628" y="4127915"/>
              <a:chExt cx="2179868" cy="746024"/>
            </a:xfrm>
          </p:grpSpPr>
          <p:pic>
            <p:nvPicPr>
              <p:cNvPr id="17" name="图片 16" descr="logo cn white.png"/>
              <p:cNvPicPr>
                <a:picLocks noChangeAspect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878628" y="4127915"/>
                <a:ext cx="2179868" cy="487424"/>
              </a:xfrm>
              <a:prstGeom prst="rect">
                <a:avLst/>
              </a:prstGeom>
            </p:spPr>
          </p:pic>
          <p:pic>
            <p:nvPicPr>
              <p:cNvPr id="18" name="图片 17" descr="logo s white.png"/>
              <p:cNvPicPr>
                <a:picLocks noChangeAspect="1"/>
              </p:cNvPicPr>
              <p:nvPr/>
            </p:nvPicPr>
            <p:blipFill rotWithShape="1"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878628" y="4670563"/>
                <a:ext cx="2179868" cy="20337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85903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1018228" y="1124687"/>
            <a:ext cx="8123541" cy="946141"/>
          </a:xfrm>
        </p:spPr>
        <p:txBody>
          <a:bodyPr>
            <a:noAutofit/>
          </a:bodyPr>
          <a:lstStyle>
            <a:lvl1pPr algn="l">
              <a:defRPr sz="2667" b="1" i="0">
                <a:solidFill>
                  <a:srgbClr val="0B5FFA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1018228" y="2193637"/>
            <a:ext cx="8123541" cy="300301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buNone/>
              <a:defRPr sz="200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grpSp>
        <p:nvGrpSpPr>
          <p:cNvPr id="13" name="组 12"/>
          <p:cNvGrpSpPr/>
          <p:nvPr userDrawn="1"/>
        </p:nvGrpSpPr>
        <p:grpSpPr>
          <a:xfrm>
            <a:off x="7959332" y="1"/>
            <a:ext cx="1182438" cy="399383"/>
            <a:chOff x="8347748" y="0"/>
            <a:chExt cx="1397893" cy="524617"/>
          </a:xfrm>
        </p:grpSpPr>
        <p:sp>
          <p:nvSpPr>
            <p:cNvPr id="14" name="矩形 13"/>
            <p:cNvSpPr/>
            <p:nvPr/>
          </p:nvSpPr>
          <p:spPr>
            <a:xfrm>
              <a:off x="8347748" y="0"/>
              <a:ext cx="1397893" cy="524617"/>
            </a:xfrm>
            <a:prstGeom prst="rect">
              <a:avLst/>
            </a:prstGeom>
            <a:solidFill>
              <a:srgbClr val="0C5FFA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2000"/>
            </a:p>
          </p:txBody>
        </p:sp>
        <p:grpSp>
          <p:nvGrpSpPr>
            <p:cNvPr id="15" name="组 14"/>
            <p:cNvGrpSpPr/>
            <p:nvPr/>
          </p:nvGrpSpPr>
          <p:grpSpPr>
            <a:xfrm>
              <a:off x="8447696" y="61465"/>
              <a:ext cx="1173718" cy="401686"/>
              <a:chOff x="6878628" y="4127915"/>
              <a:chExt cx="2179868" cy="746024"/>
            </a:xfrm>
          </p:grpSpPr>
          <p:pic>
            <p:nvPicPr>
              <p:cNvPr id="16" name="图片 15" descr="logo cn white.png"/>
              <p:cNvPicPr>
                <a:picLocks noChangeAspect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878628" y="4127915"/>
                <a:ext cx="2179868" cy="487424"/>
              </a:xfrm>
              <a:prstGeom prst="rect">
                <a:avLst/>
              </a:prstGeom>
            </p:spPr>
          </p:pic>
          <p:pic>
            <p:nvPicPr>
              <p:cNvPr id="17" name="图片 16" descr="logo s white.png"/>
              <p:cNvPicPr>
                <a:picLocks noChangeAspect="1"/>
              </p:cNvPicPr>
              <p:nvPr/>
            </p:nvPicPr>
            <p:blipFill rotWithShape="1"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878628" y="4670563"/>
                <a:ext cx="2179868" cy="20337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362342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 12"/>
          <p:cNvGrpSpPr/>
          <p:nvPr userDrawn="1"/>
        </p:nvGrpSpPr>
        <p:grpSpPr>
          <a:xfrm>
            <a:off x="7959332" y="1"/>
            <a:ext cx="1182438" cy="399383"/>
            <a:chOff x="8347748" y="0"/>
            <a:chExt cx="1397893" cy="524617"/>
          </a:xfrm>
        </p:grpSpPr>
        <p:sp>
          <p:nvSpPr>
            <p:cNvPr id="14" name="矩形 13"/>
            <p:cNvSpPr/>
            <p:nvPr/>
          </p:nvSpPr>
          <p:spPr>
            <a:xfrm>
              <a:off x="8347748" y="0"/>
              <a:ext cx="1397893" cy="524617"/>
            </a:xfrm>
            <a:prstGeom prst="rect">
              <a:avLst/>
            </a:prstGeom>
            <a:solidFill>
              <a:srgbClr val="0C5FFA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2000"/>
            </a:p>
          </p:txBody>
        </p:sp>
        <p:grpSp>
          <p:nvGrpSpPr>
            <p:cNvPr id="15" name="组 14"/>
            <p:cNvGrpSpPr/>
            <p:nvPr/>
          </p:nvGrpSpPr>
          <p:grpSpPr>
            <a:xfrm>
              <a:off x="8447696" y="61465"/>
              <a:ext cx="1173718" cy="401686"/>
              <a:chOff x="6878628" y="4127915"/>
              <a:chExt cx="2179868" cy="746024"/>
            </a:xfrm>
          </p:grpSpPr>
          <p:pic>
            <p:nvPicPr>
              <p:cNvPr id="16" name="图片 15" descr="logo cn white.png"/>
              <p:cNvPicPr>
                <a:picLocks noChangeAspect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878628" y="4127915"/>
                <a:ext cx="2179868" cy="487424"/>
              </a:xfrm>
              <a:prstGeom prst="rect">
                <a:avLst/>
              </a:prstGeom>
            </p:spPr>
          </p:pic>
          <p:pic>
            <p:nvPicPr>
              <p:cNvPr id="17" name="图片 16" descr="logo s white.png"/>
              <p:cNvPicPr>
                <a:picLocks noChangeAspect="1"/>
              </p:cNvPicPr>
              <p:nvPr/>
            </p:nvPicPr>
            <p:blipFill rotWithShape="1"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878628" y="4670563"/>
                <a:ext cx="2179868" cy="20337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671804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222849" y="302899"/>
            <a:ext cx="9677684" cy="5109205"/>
          </a:xfrm>
          <a:prstGeom prst="rect">
            <a:avLst/>
          </a:prstGeom>
          <a:solidFill>
            <a:srgbClr val="0B5F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0160000" cy="5715000"/>
          </a:xfrm>
          <a:prstGeom prst="rect">
            <a:avLst/>
          </a:prstGeom>
          <a:noFill/>
          <a:ln w="127000">
            <a:solidFill>
              <a:srgbClr val="0B5F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14543" y="2273411"/>
            <a:ext cx="8046370" cy="503410"/>
          </a:xfrm>
        </p:spPr>
        <p:txBody>
          <a:bodyPr>
            <a:noAutofit/>
          </a:bodyPr>
          <a:lstStyle>
            <a:lvl1pPr algn="l">
              <a:defRPr sz="3111" i="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grpSp>
        <p:nvGrpSpPr>
          <p:cNvPr id="22" name="组 21"/>
          <p:cNvGrpSpPr/>
          <p:nvPr userDrawn="1"/>
        </p:nvGrpSpPr>
        <p:grpSpPr>
          <a:xfrm>
            <a:off x="8068099" y="3919769"/>
            <a:ext cx="992814" cy="305797"/>
            <a:chOff x="7239488" y="46792"/>
            <a:chExt cx="893533" cy="305797"/>
          </a:xfrm>
        </p:grpSpPr>
        <p:pic>
          <p:nvPicPr>
            <p:cNvPr id="20" name="图片 19" descr="logo cn white.png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39488" y="46792"/>
              <a:ext cx="893533" cy="199796"/>
            </a:xfrm>
            <a:prstGeom prst="rect">
              <a:avLst/>
            </a:prstGeom>
          </p:spPr>
        </p:pic>
        <p:pic>
          <p:nvPicPr>
            <p:cNvPr id="21" name="图片 20" descr="logo s white.png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239488" y="269225"/>
              <a:ext cx="893533" cy="833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0829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1"/>
            <a:ext cx="10160000" cy="5714999"/>
          </a:xfrm>
          <a:prstGeom prst="rect">
            <a:avLst/>
          </a:prstGeom>
          <a:solidFill>
            <a:srgbClr val="0B5F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/>
          </a:p>
        </p:txBody>
      </p:sp>
      <p:grpSp>
        <p:nvGrpSpPr>
          <p:cNvPr id="7" name="组 6"/>
          <p:cNvGrpSpPr/>
          <p:nvPr userDrawn="1"/>
        </p:nvGrpSpPr>
        <p:grpSpPr>
          <a:xfrm>
            <a:off x="6258950" y="3204558"/>
            <a:ext cx="1929027" cy="594160"/>
            <a:chOff x="6878628" y="4127915"/>
            <a:chExt cx="2179868" cy="746024"/>
          </a:xfrm>
        </p:grpSpPr>
        <p:pic>
          <p:nvPicPr>
            <p:cNvPr id="8" name="图片 7" descr="logo cn white.png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78628" y="4127915"/>
              <a:ext cx="2179868" cy="487424"/>
            </a:xfrm>
            <a:prstGeom prst="rect">
              <a:avLst/>
            </a:prstGeom>
          </p:spPr>
        </p:pic>
        <p:pic>
          <p:nvPicPr>
            <p:cNvPr id="9" name="图片 8" descr="logo s white.png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878628" y="4670563"/>
              <a:ext cx="2179868" cy="2033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57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3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64"/>
          <p:cNvSpPr/>
          <p:nvPr userDrawn="1"/>
        </p:nvSpPr>
        <p:spPr>
          <a:xfrm>
            <a:off x="0" y="0"/>
            <a:ext cx="10160000" cy="5715000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  <a:lumOff val="25000"/>
            </a:schemeClr>
          </a:solidFill>
          <a:ln w="12700" cap="flat">
            <a:noFill/>
            <a:prstDash val="solid"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6444" tIns="56444" rIns="56444" bIns="56444" numCol="1" anchor="ctr">
            <a:noAutofit/>
          </a:bodyPr>
          <a:lstStyle/>
          <a:p>
            <a:pPr algn="ctr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556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93095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08000" y="228865"/>
            <a:ext cx="91440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08000" y="1333500"/>
            <a:ext cx="91440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08000" y="5296960"/>
            <a:ext cx="2370667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33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fld id="{57625EC4-8AAF-BF49-89D0-796A44724E9D}" type="datetimeFigureOut">
              <a:rPr kumimoji="1" lang="zh-CN" altLang="en-US" smtClean="0"/>
              <a:pPr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471334" y="5296960"/>
            <a:ext cx="3217333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3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281333" y="5296960"/>
            <a:ext cx="2370667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fld id="{7475BB7A-02AB-BD4C-8594-59DE98B5974C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4043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5" r:id="rId2"/>
    <p:sldLayoutId id="2147483666" r:id="rId3"/>
    <p:sldLayoutId id="2147483667" r:id="rId4"/>
    <p:sldLayoutId id="2147483669" r:id="rId5"/>
    <p:sldLayoutId id="2147483668" r:id="rId6"/>
    <p:sldLayoutId id="2147483664" r:id="rId7"/>
    <p:sldLayoutId id="2147483649" r:id="rId8"/>
    <p:sldLayoutId id="2147483670" r:id="rId9"/>
    <p:sldLayoutId id="2147483671" r:id="rId10"/>
  </p:sldLayoutIdLst>
  <p:txStyles>
    <p:titleStyle>
      <a:lvl1pPr algn="ctr" defTabSz="507995" rtl="0" eaLnBrk="1" latinLnBrk="0" hangingPunct="1">
        <a:spcBef>
          <a:spcPct val="0"/>
        </a:spcBef>
        <a:buNone/>
        <a:defRPr sz="4889" kern="1200">
          <a:solidFill>
            <a:schemeClr val="tx1">
              <a:lumMod val="75000"/>
              <a:lumOff val="25000"/>
            </a:schemeClr>
          </a:solidFill>
          <a:latin typeface="微软雅黑"/>
          <a:ea typeface="微软雅黑"/>
          <a:cs typeface="微软雅黑"/>
        </a:defRPr>
      </a:lvl1pPr>
    </p:titleStyle>
    <p:bodyStyle>
      <a:lvl1pPr marL="380996" indent="-380996" algn="l" defTabSz="507995" rtl="0" eaLnBrk="1" latinLnBrk="0" hangingPunct="1">
        <a:spcBef>
          <a:spcPct val="20000"/>
        </a:spcBef>
        <a:buFont typeface="Arial"/>
        <a:buChar char="•"/>
        <a:defRPr sz="3556" kern="1200">
          <a:solidFill>
            <a:schemeClr val="tx1">
              <a:lumMod val="75000"/>
              <a:lumOff val="25000"/>
            </a:schemeClr>
          </a:solidFill>
          <a:latin typeface="微软雅黑"/>
          <a:ea typeface="微软雅黑"/>
          <a:cs typeface="微软雅黑"/>
        </a:defRPr>
      </a:lvl1pPr>
      <a:lvl2pPr marL="825492" indent="-317497" algn="l" defTabSz="507995" rtl="0" eaLnBrk="1" latinLnBrk="0" hangingPunct="1">
        <a:spcBef>
          <a:spcPct val="20000"/>
        </a:spcBef>
        <a:buFont typeface="Arial"/>
        <a:buChar char="–"/>
        <a:defRPr sz="3111" kern="1200">
          <a:solidFill>
            <a:schemeClr val="tx1">
              <a:lumMod val="75000"/>
              <a:lumOff val="25000"/>
            </a:schemeClr>
          </a:solidFill>
          <a:latin typeface="微软雅黑"/>
          <a:ea typeface="微软雅黑"/>
          <a:cs typeface="微软雅黑"/>
        </a:defRPr>
      </a:lvl2pPr>
      <a:lvl3pPr marL="1269987" indent="-253997" algn="l" defTabSz="50799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>
              <a:lumMod val="75000"/>
              <a:lumOff val="25000"/>
            </a:schemeClr>
          </a:solidFill>
          <a:latin typeface="微软雅黑"/>
          <a:ea typeface="微软雅黑"/>
          <a:cs typeface="微软雅黑"/>
        </a:defRPr>
      </a:lvl3pPr>
      <a:lvl4pPr marL="1777982" indent="-253997" algn="l" defTabSz="507995" rtl="0" eaLnBrk="1" latinLnBrk="0" hangingPunct="1">
        <a:spcBef>
          <a:spcPct val="20000"/>
        </a:spcBef>
        <a:buFont typeface="Arial"/>
        <a:buChar char="–"/>
        <a:defRPr sz="2222" kern="1200">
          <a:solidFill>
            <a:schemeClr val="tx1">
              <a:lumMod val="75000"/>
              <a:lumOff val="25000"/>
            </a:schemeClr>
          </a:solidFill>
          <a:latin typeface="微软雅黑"/>
          <a:ea typeface="微软雅黑"/>
          <a:cs typeface="微软雅黑"/>
        </a:defRPr>
      </a:lvl4pPr>
      <a:lvl5pPr marL="2285977" indent="-253997" algn="l" defTabSz="507995" rtl="0" eaLnBrk="1" latinLnBrk="0" hangingPunct="1">
        <a:spcBef>
          <a:spcPct val="20000"/>
        </a:spcBef>
        <a:buFont typeface="Arial"/>
        <a:buChar char="»"/>
        <a:defRPr sz="2222" kern="1200">
          <a:solidFill>
            <a:schemeClr val="tx1">
              <a:lumMod val="75000"/>
              <a:lumOff val="25000"/>
            </a:schemeClr>
          </a:solidFill>
          <a:latin typeface="微软雅黑"/>
          <a:ea typeface="微软雅黑"/>
          <a:cs typeface="微软雅黑"/>
        </a:defRPr>
      </a:lvl5pPr>
      <a:lvl6pPr marL="2793972" indent="-253997" algn="l" defTabSz="507995" rtl="0" eaLnBrk="1" latinLnBrk="0" hangingPunct="1">
        <a:spcBef>
          <a:spcPct val="20000"/>
        </a:spcBef>
        <a:buFont typeface="Arial"/>
        <a:buChar char="•"/>
        <a:defRPr sz="2222" kern="1200">
          <a:solidFill>
            <a:schemeClr val="tx1"/>
          </a:solidFill>
          <a:latin typeface="+mn-lt"/>
          <a:ea typeface="+mn-ea"/>
          <a:cs typeface="+mn-cs"/>
        </a:defRPr>
      </a:lvl6pPr>
      <a:lvl7pPr marL="3301967" indent="-253997" algn="l" defTabSz="507995" rtl="0" eaLnBrk="1" latinLnBrk="0" hangingPunct="1">
        <a:spcBef>
          <a:spcPct val="20000"/>
        </a:spcBef>
        <a:buFont typeface="Arial"/>
        <a:buChar char="•"/>
        <a:defRPr sz="2222" kern="1200">
          <a:solidFill>
            <a:schemeClr val="tx1"/>
          </a:solidFill>
          <a:latin typeface="+mn-lt"/>
          <a:ea typeface="+mn-ea"/>
          <a:cs typeface="+mn-cs"/>
        </a:defRPr>
      </a:lvl7pPr>
      <a:lvl8pPr marL="3809962" indent="-253997" algn="l" defTabSz="507995" rtl="0" eaLnBrk="1" latinLnBrk="0" hangingPunct="1">
        <a:spcBef>
          <a:spcPct val="20000"/>
        </a:spcBef>
        <a:buFont typeface="Arial"/>
        <a:buChar char="•"/>
        <a:defRPr sz="2222" kern="1200">
          <a:solidFill>
            <a:schemeClr val="tx1"/>
          </a:solidFill>
          <a:latin typeface="+mn-lt"/>
          <a:ea typeface="+mn-ea"/>
          <a:cs typeface="+mn-cs"/>
        </a:defRPr>
      </a:lvl8pPr>
      <a:lvl9pPr marL="4317957" indent="-253997" algn="l" defTabSz="507995" rtl="0" eaLnBrk="1" latinLnBrk="0" hangingPunct="1">
        <a:spcBef>
          <a:spcPct val="20000"/>
        </a:spcBef>
        <a:buFont typeface="Arial"/>
        <a:buChar char="•"/>
        <a:defRPr sz="22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0799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995" algn="l" defTabSz="50799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990" algn="l" defTabSz="50799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985" algn="l" defTabSz="50799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980" algn="l" defTabSz="50799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9975" algn="l" defTabSz="50799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7970" algn="l" defTabSz="50799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5964" algn="l" defTabSz="50799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3959" algn="l" defTabSz="50799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hyperlink" Target="http://www.cnblogs.com/yexiaochai/p/5724131.html" TargetMode="External"/><Relationship Id="rId12" Type="http://schemas.openxmlformats.org/officeDocument/2006/relationships/hyperlink" Target="http://www.cnblogs.com/yexiaochai/p/3886925.html" TargetMode="External"/><Relationship Id="rId13" Type="http://schemas.openxmlformats.org/officeDocument/2006/relationships/hyperlink" Target="http://www.cnblogs.com/yexiaochai/p/4463420.html" TargetMode="External"/><Relationship Id="rId14" Type="http://schemas.openxmlformats.org/officeDocument/2006/relationships/image" Target="../media/image27.png"/><Relationship Id="rId15" Type="http://schemas.openxmlformats.org/officeDocument/2006/relationships/image" Target="../media/image28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cnblogs.com/yexiaochai/p/4921635.html" TargetMode="External"/><Relationship Id="rId4" Type="http://schemas.openxmlformats.org/officeDocument/2006/relationships/hyperlink" Target="http://www.cnblogs.com/yexiaochai/p/5204847.html" TargetMode="External"/><Relationship Id="rId5" Type="http://schemas.openxmlformats.org/officeDocument/2006/relationships/hyperlink" Target="http://www.cnblogs.com/yexiaochai/p/4840512.html" TargetMode="External"/><Relationship Id="rId6" Type="http://schemas.openxmlformats.org/officeDocument/2006/relationships/hyperlink" Target="http://www.cnblogs.com/yexiaochai/p/4876099.html" TargetMode="External"/><Relationship Id="rId7" Type="http://schemas.openxmlformats.org/officeDocument/2006/relationships/hyperlink" Target="http://www.cnblogs.com/yexiaochai/p/5228871.html" TargetMode="External"/><Relationship Id="rId8" Type="http://schemas.openxmlformats.org/officeDocument/2006/relationships/hyperlink" Target="http://www.cnblogs.com/yexiaochai/p/5515264.html" TargetMode="External"/><Relationship Id="rId9" Type="http://schemas.openxmlformats.org/officeDocument/2006/relationships/hyperlink" Target="http://www.cnblogs.com/yexiaochai/p/6246490.html" TargetMode="External"/><Relationship Id="rId10" Type="http://schemas.openxmlformats.org/officeDocument/2006/relationships/hyperlink" Target="http://www.cnblogs.com/yexiaochai/p/6232328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jp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jp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5" Type="http://schemas.openxmlformats.org/officeDocument/2006/relationships/image" Target="../media/image16.tiff"/><Relationship Id="rId6" Type="http://schemas.openxmlformats.org/officeDocument/2006/relationships/image" Target="../media/image17.tif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4" Type="http://schemas.openxmlformats.org/officeDocument/2006/relationships/image" Target="../media/image20.jpg"/><Relationship Id="rId5" Type="http://schemas.openxmlformats.org/officeDocument/2006/relationships/image" Target="../media/image21.jpg"/><Relationship Id="rId6" Type="http://schemas.openxmlformats.org/officeDocument/2006/relationships/image" Target="../media/image22.tiff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23.tiff"/><Relationship Id="rId5" Type="http://schemas.openxmlformats.org/officeDocument/2006/relationships/image" Target="../media/image24.tiff"/><Relationship Id="rId6" Type="http://schemas.openxmlformats.org/officeDocument/2006/relationships/image" Target="../media/image25.tiff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10160000" cy="5715000"/>
          </a:xfrm>
          <a:prstGeom prst="rect">
            <a:avLst/>
          </a:prstGeom>
        </p:spPr>
      </p:pic>
      <p:sp>
        <p:nvSpPr>
          <p:cNvPr id="16" name="标题 1"/>
          <p:cNvSpPr txBox="1">
            <a:spLocks/>
          </p:cNvSpPr>
          <p:nvPr/>
        </p:nvSpPr>
        <p:spPr>
          <a:xfrm>
            <a:off x="-11743" y="2253674"/>
            <a:ext cx="10160000" cy="654241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r>
              <a:rPr kumimoji="1" lang="zh-CN" altLang="en-US" sz="3556" b="1" dirty="0">
                <a:solidFill>
                  <a:schemeClr val="bg1"/>
                </a:solidFill>
              </a:rPr>
              <a:t>体系化的前端团队</a:t>
            </a:r>
            <a:endParaRPr kumimoji="1" lang="zh-CN" altLang="en-US" sz="3556" b="1" dirty="0">
              <a:solidFill>
                <a:schemeClr val="bg1"/>
              </a:solidFill>
            </a:endParaRPr>
          </a:p>
        </p:txBody>
      </p:sp>
      <p:sp>
        <p:nvSpPr>
          <p:cNvPr id="17" name="Shape 165"/>
          <p:cNvSpPr/>
          <p:nvPr/>
        </p:nvSpPr>
        <p:spPr>
          <a:xfrm flipH="1" flipV="1">
            <a:off x="2644801" y="966186"/>
            <a:ext cx="4846913" cy="0"/>
          </a:xfrm>
          <a:prstGeom prst="line">
            <a:avLst/>
          </a:prstGeom>
          <a:noFill/>
          <a:ln w="28575" cap="flat" cmpd="sng">
            <a:solidFill>
              <a:srgbClr val="FFFFFF"/>
            </a:solidFill>
            <a:prstDash val="solid"/>
            <a:miter lim="400000"/>
          </a:ln>
          <a:effectLst/>
        </p:spPr>
        <p:txBody>
          <a:bodyPr wrap="square" lIns="56444" tIns="56444" rIns="56444" bIns="56444" numCol="1" anchor="ctr">
            <a:noAutofit/>
          </a:bodyPr>
          <a:lstStyle/>
          <a:p>
            <a:pPr defTabSz="507995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167"/>
          </a:p>
        </p:txBody>
      </p:sp>
      <p:sp>
        <p:nvSpPr>
          <p:cNvPr id="19" name="Shape 165"/>
          <p:cNvSpPr/>
          <p:nvPr/>
        </p:nvSpPr>
        <p:spPr>
          <a:xfrm flipH="1" flipV="1">
            <a:off x="2656544" y="4252236"/>
            <a:ext cx="4846913" cy="0"/>
          </a:xfrm>
          <a:prstGeom prst="line">
            <a:avLst/>
          </a:prstGeom>
          <a:noFill/>
          <a:ln w="28575" cap="flat" cmpd="sng">
            <a:solidFill>
              <a:srgbClr val="FFFFFF"/>
            </a:solidFill>
            <a:prstDash val="solid"/>
            <a:miter lim="400000"/>
          </a:ln>
          <a:effectLst/>
        </p:spPr>
        <p:txBody>
          <a:bodyPr wrap="square" lIns="56444" tIns="56444" rIns="56444" bIns="56444" numCol="1" anchor="ctr">
            <a:noAutofit/>
          </a:bodyPr>
          <a:lstStyle/>
          <a:p>
            <a:pPr defTabSz="507995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167"/>
          </a:p>
        </p:txBody>
      </p:sp>
      <p:grpSp>
        <p:nvGrpSpPr>
          <p:cNvPr id="20" name="组 19"/>
          <p:cNvGrpSpPr/>
          <p:nvPr/>
        </p:nvGrpSpPr>
        <p:grpSpPr>
          <a:xfrm>
            <a:off x="0" y="3011374"/>
            <a:ext cx="10160000" cy="2437772"/>
            <a:chOff x="0" y="2773279"/>
            <a:chExt cx="9144000" cy="2193995"/>
          </a:xfrm>
        </p:grpSpPr>
        <p:sp>
          <p:nvSpPr>
            <p:cNvPr id="21" name="标题 1"/>
            <p:cNvSpPr txBox="1">
              <a:spLocks/>
            </p:cNvSpPr>
            <p:nvPr/>
          </p:nvSpPr>
          <p:spPr>
            <a:xfrm>
              <a:off x="0" y="2773279"/>
              <a:ext cx="9144000" cy="588817"/>
            </a:xfrm>
            <a:prstGeom prst="rect">
              <a:avLst/>
            </a:prstGeom>
          </p:spPr>
          <p:txBody>
            <a:bodyPr/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/>
                  <a:ea typeface="微软雅黑"/>
                  <a:cs typeface="微软雅黑"/>
                </a:defRPr>
              </a:lvl1pPr>
            </a:lstStyle>
            <a:p>
              <a:endParaRPr kumimoji="1" lang="zh-CN" altLang="en-US" sz="1333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2286000" y="3890056"/>
              <a:ext cx="4572000" cy="1077218"/>
            </a:xfrm>
            <a:prstGeom prst="rect">
              <a:avLst/>
            </a:prstGeom>
          </p:spPr>
          <p:txBody>
            <a:bodyPr/>
            <a:lstStyle/>
            <a:p>
              <a:pPr algn="ctr">
                <a:spcBef>
                  <a:spcPct val="0"/>
                </a:spcBef>
              </a:pPr>
              <a:endParaRPr kumimoji="1" lang="en-US" altLang="zh-CN" sz="2222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  <a:p>
              <a:pPr algn="ctr">
                <a:spcBef>
                  <a:spcPct val="0"/>
                </a:spcBef>
              </a:pPr>
              <a:r>
                <a:rPr kumimoji="1" lang="zh-CN" altLang="en-US" sz="2222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企鹅</a:t>
              </a:r>
              <a:r>
                <a:rPr kumimoji="1" lang="zh-CN" altLang="en-US" sz="2222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医生 </a:t>
              </a:r>
              <a:r>
                <a:rPr kumimoji="1" lang="en-US" altLang="zh-CN" sz="2222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|</a:t>
              </a:r>
              <a:r>
                <a:rPr kumimoji="1" lang="zh-CN" altLang="en-US" sz="2222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叶小钗</a:t>
              </a:r>
              <a:endParaRPr kumimoji="1" lang="zh-CN" altLang="en-US" sz="2222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179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06434" y="2062073"/>
            <a:ext cx="9029520" cy="707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333" dirty="0">
                <a:latin typeface="Microsoft YaHei" charset="0"/>
                <a:ea typeface="Microsoft YaHei" charset="0"/>
                <a:cs typeface="Microsoft YaHei" charset="0"/>
                <a:hlinkClick r:id="rId3"/>
              </a:rPr>
              <a:t>http://www.cnblogs.com/yexiaochai/p/4921635.html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sz="1333" dirty="0">
                <a:latin typeface="Microsoft YaHei" charset="0"/>
                <a:ea typeface="Microsoft YaHei" charset="0"/>
                <a:cs typeface="Microsoft YaHei" charset="0"/>
                <a:hlinkClick r:id="rId4"/>
              </a:rPr>
              <a:t>http://www.cnblogs.com/yexiaochai/p/5204847.html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06434" y="1805592"/>
            <a:ext cx="1234989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33" b="1" dirty="0">
                <a:latin typeface="Microsoft YaHei" charset="0"/>
                <a:ea typeface="Microsoft YaHei" charset="0"/>
                <a:cs typeface="Microsoft YaHei" charset="0"/>
              </a:rPr>
              <a:t>Hybrid</a:t>
            </a:r>
            <a:endParaRPr kumimoji="1" lang="en-US" altLang="zh-CN" sz="1333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06435" y="681167"/>
            <a:ext cx="9636784" cy="1117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333">
                <a:latin typeface="Microsoft YaHei" charset="0"/>
                <a:ea typeface="Microsoft YaHei" charset="0"/>
                <a:cs typeface="Microsoft YaHei" charset="0"/>
                <a:hlinkClick r:id="rId5"/>
              </a:rPr>
              <a:t>http://www.cnblogs.com/yexiaochai/p/4840512.html</a:t>
            </a:r>
            <a:endParaRPr lang="zh-CN" altLang="en-US" sz="1333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zh-CN" altLang="en-US" sz="1333" dirty="0">
                <a:latin typeface="Microsoft YaHei" charset="0"/>
                <a:ea typeface="Microsoft YaHei" charset="0"/>
                <a:cs typeface="Microsoft YaHei" charset="0"/>
                <a:hlinkClick r:id="rId6"/>
              </a:rPr>
              <a:t>http://www.cnblogs.com/yexiaochai/p/4876099.html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sz="1333" dirty="0">
                <a:latin typeface="Microsoft YaHei" charset="0"/>
                <a:ea typeface="Microsoft YaHei" charset="0"/>
                <a:cs typeface="Microsoft YaHei" charset="0"/>
                <a:hlinkClick r:id="rId7"/>
              </a:rPr>
              <a:t>http://www.cnblogs.com/yexiaochai/p/5228871.html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sz="1333" dirty="0">
                <a:latin typeface="Microsoft YaHei" charset="0"/>
                <a:ea typeface="Microsoft YaHei" charset="0"/>
                <a:cs typeface="Microsoft YaHei" charset="0"/>
                <a:hlinkClick r:id="rId8"/>
              </a:rPr>
              <a:t>http://www.cnblogs.com/yexiaochai/p/5515264.html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434" y="4033580"/>
            <a:ext cx="9029520" cy="707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33" dirty="0">
                <a:latin typeface="Microsoft YaHei" charset="0"/>
                <a:ea typeface="Microsoft YaHei" charset="0"/>
                <a:cs typeface="Microsoft YaHei" charset="0"/>
                <a:hlinkClick r:id="rId9"/>
              </a:rPr>
              <a:t>http://www.cnblogs.com/yexiaochai/p/4892777.html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  <a:hlinkClick r:id="rId9"/>
            </a:endParaRPr>
          </a:p>
          <a:p>
            <a:r>
              <a:rPr lang="en-US" altLang="zh-CN" sz="1333" dirty="0">
                <a:latin typeface="Microsoft YaHei" charset="0"/>
                <a:ea typeface="Microsoft YaHei" charset="0"/>
                <a:cs typeface="Microsoft YaHei" charset="0"/>
                <a:hlinkClick r:id="rId9"/>
              </a:rPr>
              <a:t>http://www.cnblogs.com/yexiaochai/p/6246490.html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06434" y="3789924"/>
            <a:ext cx="174234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333" b="1" dirty="0">
                <a:latin typeface="Microsoft YaHei" charset="0"/>
                <a:ea typeface="Microsoft YaHei" charset="0"/>
                <a:cs typeface="Microsoft YaHei" charset="0"/>
              </a:rPr>
              <a:t>监控</a:t>
            </a:r>
            <a:r>
              <a:rPr kumimoji="1" lang="en-US" altLang="zh-CN" sz="1333" b="1" dirty="0">
                <a:latin typeface="Microsoft YaHei" charset="0"/>
                <a:ea typeface="Microsoft YaHei" charset="0"/>
                <a:cs typeface="Microsoft YaHei" charset="0"/>
              </a:rPr>
              <a:t>&amp;AB</a:t>
            </a:r>
            <a:r>
              <a:rPr kumimoji="1" lang="zh-CN" altLang="en-US" sz="1333" b="1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z="1333" b="1" dirty="0">
                <a:latin typeface="Microsoft YaHei" charset="0"/>
                <a:ea typeface="Microsoft YaHei" charset="0"/>
                <a:cs typeface="Microsoft YaHei" charset="0"/>
              </a:rPr>
              <a:t>Testing</a:t>
            </a:r>
            <a:endParaRPr kumimoji="1" lang="en-US" altLang="zh-CN" sz="1333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06434" y="5125106"/>
            <a:ext cx="9029520" cy="707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33" dirty="0">
                <a:latin typeface="Microsoft YaHei" charset="0"/>
                <a:ea typeface="Microsoft YaHei" charset="0"/>
                <a:cs typeface="Microsoft YaHei" charset="0"/>
                <a:hlinkClick r:id="rId10"/>
              </a:rPr>
              <a:t>http://www.cnblogs.com/yexiaochai/p/6232328.html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sz="1333" dirty="0">
                <a:latin typeface="Microsoft YaHei" charset="0"/>
                <a:ea typeface="Microsoft YaHei" charset="0"/>
                <a:cs typeface="Microsoft YaHei" charset="0"/>
                <a:hlinkClick r:id="rId11"/>
              </a:rPr>
              <a:t>http://www.cnblogs.com/yexiaochai/p/5724131.html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06434" y="4800232"/>
            <a:ext cx="174234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333" b="1" dirty="0">
                <a:latin typeface="Microsoft YaHei" charset="0"/>
                <a:ea typeface="Microsoft YaHei" charset="0"/>
                <a:cs typeface="Microsoft YaHei" charset="0"/>
              </a:rPr>
              <a:t>技术体系</a:t>
            </a:r>
            <a:r>
              <a:rPr kumimoji="1" lang="en-US" altLang="zh-CN" sz="1333" b="1" dirty="0"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sz="1333" b="1" dirty="0">
                <a:latin typeface="Microsoft YaHei" charset="0"/>
                <a:ea typeface="Microsoft YaHei" charset="0"/>
                <a:cs typeface="Microsoft YaHei" charset="0"/>
              </a:rPr>
              <a:t>收口思想</a:t>
            </a:r>
            <a:endParaRPr kumimoji="1" lang="en-US" altLang="zh-CN" sz="1333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06434" y="322093"/>
            <a:ext cx="1385316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1333" b="1" dirty="0">
                <a:latin typeface="Microsoft YaHei" charset="0"/>
                <a:ea typeface="Microsoft YaHei" charset="0"/>
                <a:cs typeface="Microsoft YaHei" charset="0"/>
              </a:rPr>
              <a:t>组件化开发模式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06434" y="3037712"/>
            <a:ext cx="9029520" cy="707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33" dirty="0">
                <a:latin typeface="Microsoft YaHei" charset="0"/>
                <a:ea typeface="Microsoft YaHei" charset="0"/>
                <a:cs typeface="Microsoft YaHei" charset="0"/>
                <a:hlinkClick r:id="rId12"/>
              </a:rPr>
              <a:t>http://www.cnblogs.com/yexiaochai/p/3886925.html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sz="1333" dirty="0">
                <a:latin typeface="Microsoft YaHei" charset="0"/>
                <a:ea typeface="Microsoft YaHei" charset="0"/>
                <a:cs typeface="Microsoft YaHei" charset="0"/>
                <a:hlinkClick r:id="rId13"/>
              </a:rPr>
              <a:t>http://www.cnblogs.com/yexiaochai/p/4463420.html</a:t>
            </a:r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sz="1333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06434" y="2781231"/>
            <a:ext cx="1613888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333" b="1" dirty="0">
                <a:latin typeface="Microsoft YaHei" charset="0"/>
                <a:ea typeface="Microsoft YaHei" charset="0"/>
                <a:cs typeface="Microsoft YaHei" charset="0"/>
              </a:rPr>
              <a:t>单页应用 </a:t>
            </a:r>
            <a:r>
              <a:rPr kumimoji="1" lang="en-US" altLang="zh-CN" sz="1333" b="1" dirty="0">
                <a:latin typeface="Microsoft YaHei" charset="0"/>
                <a:ea typeface="Microsoft YaHei" charset="0"/>
                <a:cs typeface="Microsoft YaHei" charset="0"/>
              </a:rPr>
              <a:t>SEO</a:t>
            </a:r>
            <a:endParaRPr kumimoji="1" lang="en-US" altLang="zh-CN" sz="1333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95954" y="320297"/>
            <a:ext cx="2540000" cy="2455333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843038" y="3047789"/>
            <a:ext cx="2592917" cy="241300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5448533" y="1329522"/>
            <a:ext cx="1234989" cy="434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222" b="1" dirty="0">
                <a:latin typeface="Microsoft YaHei" charset="-122"/>
                <a:ea typeface="Microsoft YaHei" charset="-122"/>
                <a:cs typeface="Microsoft YaHei" charset="-122"/>
              </a:rPr>
              <a:t>微博</a:t>
            </a:r>
            <a:endParaRPr kumimoji="1" lang="en-US" altLang="zh-CN" sz="2222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448533" y="4033580"/>
            <a:ext cx="1234989" cy="434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222" b="1" dirty="0">
                <a:latin typeface="Microsoft YaHei" charset="-122"/>
                <a:ea typeface="Microsoft YaHei" charset="-122"/>
                <a:cs typeface="Microsoft YaHei" charset="-122"/>
              </a:rPr>
              <a:t>博客</a:t>
            </a:r>
            <a:endParaRPr kumimoji="1" lang="en-US" altLang="zh-CN" sz="2222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1063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 41"/>
          <p:cNvGrpSpPr/>
          <p:nvPr/>
        </p:nvGrpSpPr>
        <p:grpSpPr>
          <a:xfrm>
            <a:off x="781987" y="526615"/>
            <a:ext cx="2479138" cy="4799765"/>
            <a:chOff x="2620988" y="248912"/>
            <a:chExt cx="2459151" cy="5171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4" name="Shape 164"/>
            <p:cNvSpPr/>
            <p:nvPr/>
          </p:nvSpPr>
          <p:spPr>
            <a:xfrm>
              <a:off x="2620988" y="248912"/>
              <a:ext cx="2459151" cy="5171088"/>
            </a:xfrm>
            <a:prstGeom prst="roundRect">
              <a:avLst>
                <a:gd name="adj" fmla="val 16428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6444" tIns="56444" rIns="56444" bIns="56444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167" dirty="0">
                <a:solidFill>
                  <a:srgbClr val="404040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5" name="椭圆 44"/>
            <p:cNvSpPr/>
            <p:nvPr/>
          </p:nvSpPr>
          <p:spPr bwMode="auto">
            <a:xfrm>
              <a:off x="3633815" y="4819999"/>
              <a:ext cx="433496" cy="433155"/>
            </a:xfrm>
            <a:prstGeom prst="ellipse">
              <a:avLst/>
            </a:prstGeom>
            <a:noFill/>
            <a:ln w="28575">
              <a:solidFill>
                <a:srgbClr val="F79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6" name="椭圆 45"/>
            <p:cNvSpPr/>
            <p:nvPr/>
          </p:nvSpPr>
          <p:spPr bwMode="auto">
            <a:xfrm>
              <a:off x="3786713" y="402399"/>
              <a:ext cx="127701" cy="127601"/>
            </a:xfrm>
            <a:prstGeom prst="ellipse">
              <a:avLst/>
            </a:prstGeom>
            <a:solidFill>
              <a:srgbClr val="F79646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7" name="椭圆 46"/>
            <p:cNvSpPr/>
            <p:nvPr/>
          </p:nvSpPr>
          <p:spPr bwMode="auto">
            <a:xfrm>
              <a:off x="3482813" y="644799"/>
              <a:ext cx="45755" cy="4571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cxnSp>
          <p:nvCxnSpPr>
            <p:cNvPr id="48" name="直接连接符 2"/>
            <p:cNvCxnSpPr/>
            <p:nvPr/>
          </p:nvCxnSpPr>
          <p:spPr>
            <a:xfrm>
              <a:off x="3628013" y="670518"/>
              <a:ext cx="433496" cy="0"/>
            </a:xfrm>
            <a:prstGeom prst="line">
              <a:avLst/>
            </a:prstGeom>
            <a:ln w="57150" cmpd="sng">
              <a:solidFill>
                <a:srgbClr val="F7964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Shape 164"/>
            <p:cNvSpPr/>
            <p:nvPr/>
          </p:nvSpPr>
          <p:spPr>
            <a:xfrm>
              <a:off x="2766174" y="939999"/>
              <a:ext cx="2168779" cy="3760001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6444" tIns="56444" rIns="56444" bIns="56444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167" dirty="0">
                <a:solidFill>
                  <a:srgbClr val="404040"/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pic>
        <p:nvPicPr>
          <p:cNvPr id="51" name="图片 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216" y="1191636"/>
            <a:ext cx="2190455" cy="3422963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472" y="1193295"/>
            <a:ext cx="2190457" cy="3472326"/>
          </a:xfrm>
          <a:prstGeom prst="rect">
            <a:avLst/>
          </a:prstGeom>
        </p:spPr>
      </p:pic>
      <p:pic>
        <p:nvPicPr>
          <p:cNvPr id="53" name="图片 5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732" y="1188315"/>
            <a:ext cx="2194280" cy="3485788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86" y="1184097"/>
            <a:ext cx="2199320" cy="3473985"/>
          </a:xfrm>
          <a:prstGeom prst="rect">
            <a:avLst/>
          </a:prstGeom>
        </p:spPr>
      </p:pic>
      <p:grpSp>
        <p:nvGrpSpPr>
          <p:cNvPr id="55" name="组 54"/>
          <p:cNvGrpSpPr/>
          <p:nvPr/>
        </p:nvGrpSpPr>
        <p:grpSpPr>
          <a:xfrm>
            <a:off x="3921307" y="1184098"/>
            <a:ext cx="1319338" cy="1015663"/>
            <a:chOff x="569017" y="1484670"/>
            <a:chExt cx="1187404" cy="914097"/>
          </a:xfrm>
        </p:grpSpPr>
        <p:sp>
          <p:nvSpPr>
            <p:cNvPr id="56" name="矩形 55"/>
            <p:cNvSpPr>
              <a:spLocks noChangeArrowheads="1"/>
            </p:cNvSpPr>
            <p:nvPr/>
          </p:nvSpPr>
          <p:spPr bwMode="auto">
            <a:xfrm>
              <a:off x="569017" y="1484670"/>
              <a:ext cx="593240" cy="9140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6000" b="1" dirty="0">
                  <a:solidFill>
                    <a:srgbClr val="FFFFFF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3</a:t>
              </a:r>
              <a:endParaRPr lang="zh-CN" altLang="en-US" sz="6000" b="1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57" name="矩形 56"/>
            <p:cNvSpPr>
              <a:spLocks noChangeArrowheads="1"/>
            </p:cNvSpPr>
            <p:nvPr/>
          </p:nvSpPr>
          <p:spPr bwMode="auto">
            <a:xfrm>
              <a:off x="1013141" y="2027822"/>
              <a:ext cx="743280" cy="22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000" b="1" dirty="0">
                  <a:solidFill>
                    <a:srgbClr val="FFFFFF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次技术革新</a:t>
              </a:r>
              <a:endParaRPr lang="zh-CN" altLang="en-US" sz="1000" b="1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58" name="矩形 57"/>
          <p:cNvSpPr>
            <a:spLocks noChangeArrowheads="1"/>
          </p:cNvSpPr>
          <p:nvPr/>
        </p:nvSpPr>
        <p:spPr bwMode="auto">
          <a:xfrm>
            <a:off x="3976517" y="3964809"/>
            <a:ext cx="1233030" cy="913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89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H5</a:t>
            </a:r>
            <a:r>
              <a:rPr lang="zh-CN" altLang="en-US" sz="889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889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or</a:t>
            </a:r>
            <a:r>
              <a:rPr lang="zh-CN" altLang="en-US" sz="889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889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SEO</a:t>
            </a:r>
            <a:r>
              <a:rPr lang="zh-CN" altLang="en-US" sz="889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 一步解决</a:t>
            </a:r>
            <a:endParaRPr lang="en-US" altLang="zh-CN" sz="889" dirty="0">
              <a:solidFill>
                <a:srgbClr val="FFFFFF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889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工厂化项目作业</a:t>
            </a:r>
          </a:p>
          <a:p>
            <a:pPr algn="ctr">
              <a:lnSpc>
                <a:spcPct val="150000"/>
              </a:lnSpc>
            </a:pPr>
            <a:r>
              <a:rPr lang="zh-CN" altLang="en-US" sz="889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一套代码三端运行</a:t>
            </a:r>
          </a:p>
          <a:p>
            <a:pPr algn="ctr">
              <a:lnSpc>
                <a:spcPct val="150000"/>
              </a:lnSpc>
            </a:pPr>
            <a:r>
              <a:rPr lang="zh-CN" altLang="en-US" sz="889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完善的技术生态体系</a:t>
            </a:r>
            <a:endParaRPr lang="zh-CN" altLang="en-US" sz="889" dirty="0">
              <a:solidFill>
                <a:srgbClr val="FFFFFF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59" name="组 58"/>
          <p:cNvGrpSpPr/>
          <p:nvPr/>
        </p:nvGrpSpPr>
        <p:grpSpPr>
          <a:xfrm>
            <a:off x="4007665" y="3272238"/>
            <a:ext cx="1146761" cy="574826"/>
            <a:chOff x="3530528" y="2218053"/>
            <a:chExt cx="1150637" cy="576768"/>
          </a:xfrm>
        </p:grpSpPr>
        <p:sp>
          <p:nvSpPr>
            <p:cNvPr id="60" name="圆角矩形 59"/>
            <p:cNvSpPr/>
            <p:nvPr/>
          </p:nvSpPr>
          <p:spPr>
            <a:xfrm rot="18672038">
              <a:off x="3524046" y="2224535"/>
              <a:ext cx="576767" cy="563804"/>
            </a:xfrm>
            <a:prstGeom prst="roundRect">
              <a:avLst>
                <a:gd name="adj" fmla="val 16111"/>
              </a:avLst>
            </a:prstGeom>
            <a:ln w="12700" cmpd="sng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556">
                <a:solidFill>
                  <a:schemeClr val="bg1"/>
                </a:solidFill>
              </a:endParaRPr>
            </a:p>
          </p:txBody>
        </p:sp>
        <p:sp>
          <p:nvSpPr>
            <p:cNvPr id="61" name="圆角矩形 60"/>
            <p:cNvSpPr/>
            <p:nvPr/>
          </p:nvSpPr>
          <p:spPr>
            <a:xfrm rot="18672038">
              <a:off x="4110879" y="2224536"/>
              <a:ext cx="576767" cy="563804"/>
            </a:xfrm>
            <a:prstGeom prst="roundRect">
              <a:avLst>
                <a:gd name="adj" fmla="val 16111"/>
              </a:avLst>
            </a:prstGeom>
            <a:ln w="12700" cmpd="sng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556">
                <a:solidFill>
                  <a:schemeClr val="bg1"/>
                </a:solidFill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3554185" y="2338621"/>
              <a:ext cx="473198" cy="3328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556" b="1" dirty="0">
                  <a:solidFill>
                    <a:srgbClr val="0A5FFA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H5</a:t>
              </a:r>
              <a:endParaRPr lang="zh-CN" altLang="en-US" sz="1556" dirty="0">
                <a:solidFill>
                  <a:srgbClr val="0A5FFA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4129884" y="2338621"/>
              <a:ext cx="518234" cy="3328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556" b="1" dirty="0">
                  <a:solidFill>
                    <a:srgbClr val="0A5FFA"/>
                  </a:solidFill>
                </a:rPr>
                <a:t>APP</a:t>
              </a:r>
              <a:endParaRPr lang="zh-CN" altLang="en-US" sz="1556" b="1" dirty="0">
                <a:solidFill>
                  <a:srgbClr val="0A5FFA"/>
                </a:solidFill>
              </a:endParaRPr>
            </a:p>
          </p:txBody>
        </p:sp>
      </p:grpSp>
      <p:sp>
        <p:nvSpPr>
          <p:cNvPr id="64" name="矩形 63"/>
          <p:cNvSpPr/>
          <p:nvPr/>
        </p:nvSpPr>
        <p:spPr>
          <a:xfrm>
            <a:off x="3744229" y="2071990"/>
            <a:ext cx="1787669" cy="7077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333" b="1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全国领先的</a:t>
            </a:r>
            <a:r>
              <a:rPr lang="en-US" altLang="zh-CN" sz="1333" b="1" dirty="0" err="1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WebAPP</a:t>
            </a:r>
            <a:endParaRPr lang="en-US" altLang="zh-CN" sz="1333" b="1" dirty="0">
              <a:solidFill>
                <a:srgbClr val="FFFFFF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333" b="1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Hybrid</a:t>
            </a:r>
            <a:r>
              <a:rPr lang="zh-CN" altLang="en-US" sz="1333" b="1" dirty="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平台</a:t>
            </a:r>
            <a:endParaRPr lang="en-US" altLang="zh-CN" sz="1333" b="1" dirty="0">
              <a:solidFill>
                <a:srgbClr val="FFFFFF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65" name="组 64"/>
          <p:cNvGrpSpPr/>
          <p:nvPr/>
        </p:nvGrpSpPr>
        <p:grpSpPr>
          <a:xfrm>
            <a:off x="5864335" y="1216417"/>
            <a:ext cx="3612179" cy="3720416"/>
            <a:chOff x="2541843" y="827343"/>
            <a:chExt cx="4060312" cy="4060313"/>
          </a:xfrm>
        </p:grpSpPr>
        <p:sp>
          <p:nvSpPr>
            <p:cNvPr id="66" name="矩形 65"/>
            <p:cNvSpPr/>
            <p:nvPr/>
          </p:nvSpPr>
          <p:spPr>
            <a:xfrm rot="2700000">
              <a:off x="3411121" y="1696621"/>
              <a:ext cx="2321756" cy="2321756"/>
            </a:xfrm>
            <a:prstGeom prst="rect">
              <a:avLst/>
            </a:prstGeom>
            <a:noFill/>
            <a:ln w="57150">
              <a:solidFill>
                <a:srgbClr val="3493E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94970" tIns="194970" rIns="194970" bIns="194970" numCol="1" spcCol="1270" anchor="ctr" anchorCtr="0">
              <a:noAutofit/>
            </a:bodyPr>
            <a:lstStyle/>
            <a:p>
              <a:pPr algn="ctr" defTabSz="1086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1222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7" name="任意形状 66"/>
            <p:cNvSpPr/>
            <p:nvPr/>
          </p:nvSpPr>
          <p:spPr>
            <a:xfrm>
              <a:off x="3852416" y="2137916"/>
              <a:ext cx="1439167" cy="1439167"/>
            </a:xfrm>
            <a:custGeom>
              <a:avLst/>
              <a:gdLst>
                <a:gd name="connsiteX0" fmla="*/ 0 w 1439167"/>
                <a:gd name="connsiteY0" fmla="*/ 719584 h 1439167"/>
                <a:gd name="connsiteX1" fmla="*/ 719584 w 1439167"/>
                <a:gd name="connsiteY1" fmla="*/ 0 h 1439167"/>
                <a:gd name="connsiteX2" fmla="*/ 1439168 w 1439167"/>
                <a:gd name="connsiteY2" fmla="*/ 719584 h 1439167"/>
                <a:gd name="connsiteX3" fmla="*/ 719584 w 1439167"/>
                <a:gd name="connsiteY3" fmla="*/ 1439168 h 1439167"/>
                <a:gd name="connsiteX4" fmla="*/ 0 w 1439167"/>
                <a:gd name="connsiteY4" fmla="*/ 719584 h 143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9167" h="1439167">
                  <a:moveTo>
                    <a:pt x="0" y="719584"/>
                  </a:moveTo>
                  <a:cubicBezTo>
                    <a:pt x="0" y="322169"/>
                    <a:pt x="322169" y="0"/>
                    <a:pt x="719584" y="0"/>
                  </a:cubicBezTo>
                  <a:cubicBezTo>
                    <a:pt x="1116999" y="0"/>
                    <a:pt x="1439168" y="322169"/>
                    <a:pt x="1439168" y="719584"/>
                  </a:cubicBezTo>
                  <a:cubicBezTo>
                    <a:pt x="1439168" y="1116999"/>
                    <a:pt x="1116999" y="1439168"/>
                    <a:pt x="719584" y="1439168"/>
                  </a:cubicBezTo>
                  <a:cubicBezTo>
                    <a:pt x="322169" y="1439168"/>
                    <a:pt x="0" y="1116999"/>
                    <a:pt x="0" y="719584"/>
                  </a:cubicBez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94970" tIns="194970" rIns="194970" bIns="194970" numCol="1" spcCol="1270" anchor="ctr" anchorCtr="0">
              <a:noAutofit/>
            </a:bodyPr>
            <a:lstStyle/>
            <a:p>
              <a:pPr algn="ctr">
                <a:lnSpc>
                  <a:spcPct val="120000"/>
                </a:lnSpc>
                <a:defRPr sz="15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zh-CN" altLang="en-US" sz="111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业务频道团队</a:t>
              </a:r>
              <a:endParaRPr lang="zh-CN" altLang="en-US" sz="111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8" name="任意形状 67"/>
            <p:cNvSpPr/>
            <p:nvPr/>
          </p:nvSpPr>
          <p:spPr>
            <a:xfrm>
              <a:off x="4068291" y="827343"/>
              <a:ext cx="1007417" cy="1007417"/>
            </a:xfrm>
            <a:custGeom>
              <a:avLst/>
              <a:gdLst>
                <a:gd name="connsiteX0" fmla="*/ 0 w 1007417"/>
                <a:gd name="connsiteY0" fmla="*/ 503709 h 1007417"/>
                <a:gd name="connsiteX1" fmla="*/ 503709 w 1007417"/>
                <a:gd name="connsiteY1" fmla="*/ 0 h 1007417"/>
                <a:gd name="connsiteX2" fmla="*/ 1007418 w 1007417"/>
                <a:gd name="connsiteY2" fmla="*/ 503709 h 1007417"/>
                <a:gd name="connsiteX3" fmla="*/ 503709 w 1007417"/>
                <a:gd name="connsiteY3" fmla="*/ 1007418 h 1007417"/>
                <a:gd name="connsiteX4" fmla="*/ 0 w 1007417"/>
                <a:gd name="connsiteY4" fmla="*/ 503709 h 100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7417" h="1007417">
                  <a:moveTo>
                    <a:pt x="0" y="503709"/>
                  </a:moveTo>
                  <a:cubicBezTo>
                    <a:pt x="0" y="225518"/>
                    <a:pt x="225518" y="0"/>
                    <a:pt x="503709" y="0"/>
                  </a:cubicBezTo>
                  <a:cubicBezTo>
                    <a:pt x="781900" y="0"/>
                    <a:pt x="1007418" y="225518"/>
                    <a:pt x="1007418" y="503709"/>
                  </a:cubicBezTo>
                  <a:cubicBezTo>
                    <a:pt x="1007418" y="781900"/>
                    <a:pt x="781900" y="1007418"/>
                    <a:pt x="503709" y="1007418"/>
                  </a:cubicBezTo>
                  <a:cubicBezTo>
                    <a:pt x="225518" y="1007418"/>
                    <a:pt x="0" y="781900"/>
                    <a:pt x="0" y="5037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94970" tIns="194970" rIns="194970" bIns="194970" numCol="1" spcCol="1270" anchor="ctr" anchorCtr="0">
              <a:noAutofit/>
            </a:bodyPr>
            <a:lstStyle/>
            <a:p>
              <a:pPr algn="ctr" defTabSz="1086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11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JS</a:t>
              </a:r>
              <a:endParaRPr lang="zh-CN" altLang="en-US" sz="111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72" name="任意形状 71"/>
            <p:cNvSpPr/>
            <p:nvPr/>
          </p:nvSpPr>
          <p:spPr>
            <a:xfrm>
              <a:off x="5594738" y="2353791"/>
              <a:ext cx="1007417" cy="1007417"/>
            </a:xfrm>
            <a:custGeom>
              <a:avLst/>
              <a:gdLst>
                <a:gd name="connsiteX0" fmla="*/ 0 w 1007417"/>
                <a:gd name="connsiteY0" fmla="*/ 503709 h 1007417"/>
                <a:gd name="connsiteX1" fmla="*/ 503709 w 1007417"/>
                <a:gd name="connsiteY1" fmla="*/ 0 h 1007417"/>
                <a:gd name="connsiteX2" fmla="*/ 1007418 w 1007417"/>
                <a:gd name="connsiteY2" fmla="*/ 503709 h 1007417"/>
                <a:gd name="connsiteX3" fmla="*/ 503709 w 1007417"/>
                <a:gd name="connsiteY3" fmla="*/ 1007418 h 1007417"/>
                <a:gd name="connsiteX4" fmla="*/ 0 w 1007417"/>
                <a:gd name="connsiteY4" fmla="*/ 503709 h 100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7417" h="1007417">
                  <a:moveTo>
                    <a:pt x="0" y="503709"/>
                  </a:moveTo>
                  <a:cubicBezTo>
                    <a:pt x="0" y="225518"/>
                    <a:pt x="225518" y="0"/>
                    <a:pt x="503709" y="0"/>
                  </a:cubicBezTo>
                  <a:cubicBezTo>
                    <a:pt x="781900" y="0"/>
                    <a:pt x="1007418" y="225518"/>
                    <a:pt x="1007418" y="503709"/>
                  </a:cubicBezTo>
                  <a:cubicBezTo>
                    <a:pt x="1007418" y="781900"/>
                    <a:pt x="781900" y="1007418"/>
                    <a:pt x="503709" y="1007418"/>
                  </a:cubicBezTo>
                  <a:cubicBezTo>
                    <a:pt x="225518" y="1007418"/>
                    <a:pt x="0" y="781900"/>
                    <a:pt x="0" y="503709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94970" tIns="194970" rIns="194970" bIns="194970" numCol="1" spcCol="1270" anchor="ctr" anchorCtr="0">
              <a:noAutofit/>
            </a:bodyPr>
            <a:lstStyle/>
            <a:p>
              <a:pPr algn="ctr" defTabSz="1086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11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Server</a:t>
              </a:r>
              <a:endParaRPr lang="zh-CN" altLang="en-US" sz="111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73" name="任意形状 72"/>
            <p:cNvSpPr/>
            <p:nvPr/>
          </p:nvSpPr>
          <p:spPr>
            <a:xfrm>
              <a:off x="4068291" y="3880238"/>
              <a:ext cx="1007417" cy="1007418"/>
            </a:xfrm>
            <a:custGeom>
              <a:avLst/>
              <a:gdLst>
                <a:gd name="connsiteX0" fmla="*/ 0 w 1007417"/>
                <a:gd name="connsiteY0" fmla="*/ 503709 h 1007417"/>
                <a:gd name="connsiteX1" fmla="*/ 503709 w 1007417"/>
                <a:gd name="connsiteY1" fmla="*/ 0 h 1007417"/>
                <a:gd name="connsiteX2" fmla="*/ 1007418 w 1007417"/>
                <a:gd name="connsiteY2" fmla="*/ 503709 h 1007417"/>
                <a:gd name="connsiteX3" fmla="*/ 503709 w 1007417"/>
                <a:gd name="connsiteY3" fmla="*/ 1007418 h 1007417"/>
                <a:gd name="connsiteX4" fmla="*/ 0 w 1007417"/>
                <a:gd name="connsiteY4" fmla="*/ 503709 h 100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7417" h="1007417">
                  <a:moveTo>
                    <a:pt x="0" y="503709"/>
                  </a:moveTo>
                  <a:cubicBezTo>
                    <a:pt x="0" y="225518"/>
                    <a:pt x="225518" y="0"/>
                    <a:pt x="503709" y="0"/>
                  </a:cubicBezTo>
                  <a:cubicBezTo>
                    <a:pt x="781900" y="0"/>
                    <a:pt x="1007418" y="225518"/>
                    <a:pt x="1007418" y="503709"/>
                  </a:cubicBezTo>
                  <a:cubicBezTo>
                    <a:pt x="1007418" y="781900"/>
                    <a:pt x="781900" y="1007418"/>
                    <a:pt x="503709" y="1007418"/>
                  </a:cubicBezTo>
                  <a:cubicBezTo>
                    <a:pt x="225518" y="1007418"/>
                    <a:pt x="0" y="781900"/>
                    <a:pt x="0" y="503709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94970" tIns="194970" rIns="194970" bIns="194970" numCol="1" spcCol="1270" anchor="ctr" anchorCtr="0">
              <a:noAutofit/>
            </a:bodyPr>
            <a:lstStyle/>
            <a:p>
              <a:pPr algn="ctr" defTabSz="1086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11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测试</a:t>
              </a:r>
              <a:endParaRPr lang="zh-CN" altLang="en-US" sz="111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74" name="任意形状 73"/>
            <p:cNvSpPr/>
            <p:nvPr/>
          </p:nvSpPr>
          <p:spPr>
            <a:xfrm>
              <a:off x="2541843" y="2353791"/>
              <a:ext cx="1007417" cy="1007417"/>
            </a:xfrm>
            <a:custGeom>
              <a:avLst/>
              <a:gdLst>
                <a:gd name="connsiteX0" fmla="*/ 0 w 1007417"/>
                <a:gd name="connsiteY0" fmla="*/ 503709 h 1007417"/>
                <a:gd name="connsiteX1" fmla="*/ 503709 w 1007417"/>
                <a:gd name="connsiteY1" fmla="*/ 0 h 1007417"/>
                <a:gd name="connsiteX2" fmla="*/ 1007418 w 1007417"/>
                <a:gd name="connsiteY2" fmla="*/ 503709 h 1007417"/>
                <a:gd name="connsiteX3" fmla="*/ 503709 w 1007417"/>
                <a:gd name="connsiteY3" fmla="*/ 1007418 h 1007417"/>
                <a:gd name="connsiteX4" fmla="*/ 0 w 1007417"/>
                <a:gd name="connsiteY4" fmla="*/ 503709 h 100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7417" h="1007417">
                  <a:moveTo>
                    <a:pt x="0" y="503709"/>
                  </a:moveTo>
                  <a:cubicBezTo>
                    <a:pt x="0" y="225518"/>
                    <a:pt x="225518" y="0"/>
                    <a:pt x="503709" y="0"/>
                  </a:cubicBezTo>
                  <a:cubicBezTo>
                    <a:pt x="781900" y="0"/>
                    <a:pt x="1007418" y="225518"/>
                    <a:pt x="1007418" y="503709"/>
                  </a:cubicBezTo>
                  <a:cubicBezTo>
                    <a:pt x="1007418" y="781900"/>
                    <a:pt x="781900" y="1007418"/>
                    <a:pt x="503709" y="1007418"/>
                  </a:cubicBezTo>
                  <a:cubicBezTo>
                    <a:pt x="225518" y="1007418"/>
                    <a:pt x="0" y="781900"/>
                    <a:pt x="0" y="5037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94970" tIns="194970" rIns="194970" bIns="194970" numCol="1" spcCol="1270" anchor="ctr" anchorCtr="0">
              <a:noAutofit/>
            </a:bodyPr>
            <a:lstStyle/>
            <a:p>
              <a:pPr algn="ctr" defTabSz="1086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11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CSS</a:t>
              </a:r>
              <a:endParaRPr lang="zh-CN" altLang="en-US" sz="111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32" name="任意形状 31"/>
          <p:cNvSpPr/>
          <p:nvPr/>
        </p:nvSpPr>
        <p:spPr>
          <a:xfrm>
            <a:off x="6371566" y="4270760"/>
            <a:ext cx="625490" cy="617379"/>
          </a:xfrm>
          <a:custGeom>
            <a:avLst/>
            <a:gdLst>
              <a:gd name="connsiteX0" fmla="*/ 0 w 1439167"/>
              <a:gd name="connsiteY0" fmla="*/ 719584 h 1439167"/>
              <a:gd name="connsiteX1" fmla="*/ 719584 w 1439167"/>
              <a:gd name="connsiteY1" fmla="*/ 0 h 1439167"/>
              <a:gd name="connsiteX2" fmla="*/ 1439168 w 1439167"/>
              <a:gd name="connsiteY2" fmla="*/ 719584 h 1439167"/>
              <a:gd name="connsiteX3" fmla="*/ 719584 w 1439167"/>
              <a:gd name="connsiteY3" fmla="*/ 1439168 h 1439167"/>
              <a:gd name="connsiteX4" fmla="*/ 0 w 1439167"/>
              <a:gd name="connsiteY4" fmla="*/ 719584 h 143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9167" h="1439167">
                <a:moveTo>
                  <a:pt x="0" y="719584"/>
                </a:moveTo>
                <a:cubicBezTo>
                  <a:pt x="0" y="322169"/>
                  <a:pt x="322169" y="0"/>
                  <a:pt x="719584" y="0"/>
                </a:cubicBezTo>
                <a:cubicBezTo>
                  <a:pt x="1116999" y="0"/>
                  <a:pt x="1439168" y="322169"/>
                  <a:pt x="1439168" y="719584"/>
                </a:cubicBezTo>
                <a:cubicBezTo>
                  <a:pt x="1439168" y="1116999"/>
                  <a:pt x="1116999" y="1439168"/>
                  <a:pt x="719584" y="1439168"/>
                </a:cubicBezTo>
                <a:cubicBezTo>
                  <a:pt x="322169" y="1439168"/>
                  <a:pt x="0" y="1116999"/>
                  <a:pt x="0" y="719584"/>
                </a:cubicBez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194970" tIns="194970" rIns="194970" bIns="194970" numCol="1" spcCol="1270" anchor="ctr" anchorCtr="0">
            <a:noAutofit/>
          </a:bodyPr>
          <a:lstStyle/>
          <a:p>
            <a:pPr algn="ctr">
              <a:lnSpc>
                <a:spcPct val="120000"/>
              </a:lnSpc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889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框架</a:t>
            </a:r>
            <a:endParaRPr lang="zh-CN" altLang="en-US" sz="889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9" name="任意形状 68"/>
          <p:cNvSpPr/>
          <p:nvPr/>
        </p:nvSpPr>
        <p:spPr>
          <a:xfrm>
            <a:off x="8310589" y="4271225"/>
            <a:ext cx="625490" cy="617379"/>
          </a:xfrm>
          <a:custGeom>
            <a:avLst/>
            <a:gdLst>
              <a:gd name="connsiteX0" fmla="*/ 0 w 1439167"/>
              <a:gd name="connsiteY0" fmla="*/ 719584 h 1439167"/>
              <a:gd name="connsiteX1" fmla="*/ 719584 w 1439167"/>
              <a:gd name="connsiteY1" fmla="*/ 0 h 1439167"/>
              <a:gd name="connsiteX2" fmla="*/ 1439168 w 1439167"/>
              <a:gd name="connsiteY2" fmla="*/ 719584 h 1439167"/>
              <a:gd name="connsiteX3" fmla="*/ 719584 w 1439167"/>
              <a:gd name="connsiteY3" fmla="*/ 1439168 h 1439167"/>
              <a:gd name="connsiteX4" fmla="*/ 0 w 1439167"/>
              <a:gd name="connsiteY4" fmla="*/ 719584 h 143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9167" h="1439167">
                <a:moveTo>
                  <a:pt x="0" y="719584"/>
                </a:moveTo>
                <a:cubicBezTo>
                  <a:pt x="0" y="322169"/>
                  <a:pt x="322169" y="0"/>
                  <a:pt x="719584" y="0"/>
                </a:cubicBezTo>
                <a:cubicBezTo>
                  <a:pt x="1116999" y="0"/>
                  <a:pt x="1439168" y="322169"/>
                  <a:pt x="1439168" y="719584"/>
                </a:cubicBezTo>
                <a:cubicBezTo>
                  <a:pt x="1439168" y="1116999"/>
                  <a:pt x="1116999" y="1439168"/>
                  <a:pt x="719584" y="1439168"/>
                </a:cubicBezTo>
                <a:cubicBezTo>
                  <a:pt x="322169" y="1439168"/>
                  <a:pt x="0" y="1116999"/>
                  <a:pt x="0" y="719584"/>
                </a:cubicBez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194970" tIns="194970" rIns="194970" bIns="194970" numCol="1" spcCol="1270" anchor="ctr" anchorCtr="0">
            <a:noAutofit/>
          </a:bodyPr>
          <a:lstStyle/>
          <a:p>
            <a:pPr algn="ctr">
              <a:lnSpc>
                <a:spcPct val="120000"/>
              </a:lnSpc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889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公共</a:t>
            </a:r>
            <a:endParaRPr lang="zh-CN" altLang="en-US" sz="889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3873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64" grpId="0"/>
      <p:bldP spid="32" grpId="0" animBg="1"/>
      <p:bldP spid="6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744962" y="0"/>
            <a:ext cx="541503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/>
          </a:p>
        </p:txBody>
      </p:sp>
      <p:grpSp>
        <p:nvGrpSpPr>
          <p:cNvPr id="15" name="组 14"/>
          <p:cNvGrpSpPr/>
          <p:nvPr/>
        </p:nvGrpSpPr>
        <p:grpSpPr>
          <a:xfrm>
            <a:off x="709481" y="2852816"/>
            <a:ext cx="3929626" cy="2170462"/>
            <a:chOff x="813566" y="1233291"/>
            <a:chExt cx="5931942" cy="3217333"/>
          </a:xfrm>
        </p:grpSpPr>
        <p:grpSp>
          <p:nvGrpSpPr>
            <p:cNvPr id="16" name="组 15"/>
            <p:cNvGrpSpPr/>
            <p:nvPr/>
          </p:nvGrpSpPr>
          <p:grpSpPr>
            <a:xfrm>
              <a:off x="813566" y="1233291"/>
              <a:ext cx="2808788" cy="3217333"/>
              <a:chOff x="2976033" y="-189340"/>
              <a:chExt cx="3191933" cy="3656208"/>
            </a:xfrm>
          </p:grpSpPr>
          <p:grpSp>
            <p:nvGrpSpPr>
              <p:cNvPr id="26" name="组 25"/>
              <p:cNvGrpSpPr/>
              <p:nvPr/>
            </p:nvGrpSpPr>
            <p:grpSpPr>
              <a:xfrm>
                <a:off x="4040010" y="-189340"/>
                <a:ext cx="1063977" cy="1218736"/>
                <a:chOff x="1063977" y="0"/>
                <a:chExt cx="1063977" cy="1218736"/>
              </a:xfrm>
            </p:grpSpPr>
            <p:sp>
              <p:nvSpPr>
                <p:cNvPr id="33" name="梯形 32"/>
                <p:cNvSpPr/>
                <p:nvPr/>
              </p:nvSpPr>
              <p:spPr>
                <a:xfrm>
                  <a:off x="1063977" y="0"/>
                  <a:ext cx="1063977" cy="1218736"/>
                </a:xfrm>
                <a:prstGeom prst="trapezoid">
                  <a:avLst>
                    <a:gd name="adj" fmla="val 50000"/>
                  </a:avLst>
                </a:prstGeom>
                <a:solidFill>
                  <a:srgbClr val="FFC000"/>
                </a:solidFill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sp>
            <p:sp>
              <p:nvSpPr>
                <p:cNvPr id="34" name="梯形 4"/>
                <p:cNvSpPr/>
                <p:nvPr/>
              </p:nvSpPr>
              <p:spPr>
                <a:xfrm>
                  <a:off x="1063977" y="0"/>
                  <a:ext cx="1063977" cy="1218736"/>
                </a:xfrm>
                <a:prstGeom prst="rect">
                  <a:avLst/>
                </a:prstGeom>
                <a:ln w="6350"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spcFirstLastPara="0" vert="horz" wrap="square" lIns="14111" tIns="14111" rIns="14111" bIns="14111" numCol="1" spcCol="1270" anchor="ctr" anchorCtr="0">
                  <a:noAutofit/>
                </a:bodyPr>
                <a:lstStyle/>
                <a:p>
                  <a:pPr algn="ctr" defTabSz="493884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889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  <p:grpSp>
            <p:nvGrpSpPr>
              <p:cNvPr id="27" name="组 26"/>
              <p:cNvGrpSpPr/>
              <p:nvPr/>
            </p:nvGrpSpPr>
            <p:grpSpPr>
              <a:xfrm>
                <a:off x="3508021" y="1029396"/>
                <a:ext cx="2127955" cy="1218736"/>
                <a:chOff x="531988" y="1218736"/>
                <a:chExt cx="2127955" cy="1218736"/>
              </a:xfrm>
            </p:grpSpPr>
            <p:sp>
              <p:nvSpPr>
                <p:cNvPr id="31" name="梯形 30"/>
                <p:cNvSpPr/>
                <p:nvPr/>
              </p:nvSpPr>
              <p:spPr>
                <a:xfrm>
                  <a:off x="531988" y="1218736"/>
                  <a:ext cx="2127955" cy="1218736"/>
                </a:xfrm>
                <a:prstGeom prst="trapezoid">
                  <a:avLst>
                    <a:gd name="adj" fmla="val 43651"/>
                  </a:avLst>
                </a:prstGeom>
                <a:solidFill>
                  <a:schemeClr val="accent6"/>
                </a:solidFill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sp>
            <p:sp>
              <p:nvSpPr>
                <p:cNvPr id="32" name="梯形 6"/>
                <p:cNvSpPr/>
                <p:nvPr/>
              </p:nvSpPr>
              <p:spPr>
                <a:xfrm>
                  <a:off x="904381" y="1218736"/>
                  <a:ext cx="1383170" cy="1218736"/>
                </a:xfrm>
                <a:prstGeom prst="rect">
                  <a:avLst/>
                </a:prstGeom>
                <a:ln w="6350"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spcFirstLastPara="0" vert="horz" wrap="square" lIns="14111" tIns="14111" rIns="14111" bIns="14111" numCol="1" spcCol="1270" anchor="ctr" anchorCtr="0">
                  <a:noAutofit/>
                </a:bodyPr>
                <a:lstStyle/>
                <a:p>
                  <a:pPr algn="ctr" defTabSz="493884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889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  <p:grpSp>
            <p:nvGrpSpPr>
              <p:cNvPr id="28" name="组 27"/>
              <p:cNvGrpSpPr/>
              <p:nvPr/>
            </p:nvGrpSpPr>
            <p:grpSpPr>
              <a:xfrm>
                <a:off x="2976033" y="2205700"/>
                <a:ext cx="3191933" cy="1261168"/>
                <a:chOff x="0" y="2395040"/>
                <a:chExt cx="3191933" cy="1261168"/>
              </a:xfrm>
            </p:grpSpPr>
            <p:sp>
              <p:nvSpPr>
                <p:cNvPr id="29" name="梯形 28"/>
                <p:cNvSpPr/>
                <p:nvPr/>
              </p:nvSpPr>
              <p:spPr>
                <a:xfrm>
                  <a:off x="0" y="2395040"/>
                  <a:ext cx="3191933" cy="1218734"/>
                </a:xfrm>
                <a:prstGeom prst="trapezoid">
                  <a:avLst>
                    <a:gd name="adj" fmla="val 43651"/>
                  </a:avLst>
                </a:prstGeom>
                <a:solidFill>
                  <a:schemeClr val="accent2"/>
                </a:solidFill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endPara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30" name="梯形 8"/>
                <p:cNvSpPr/>
                <p:nvPr/>
              </p:nvSpPr>
              <p:spPr>
                <a:xfrm>
                  <a:off x="558588" y="2437472"/>
                  <a:ext cx="2074756" cy="1218736"/>
                </a:xfrm>
                <a:prstGeom prst="rect">
                  <a:avLst/>
                </a:prstGeom>
                <a:ln w="6350"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spcFirstLastPara="0" vert="horz" wrap="square" lIns="14111" tIns="14111" rIns="14111" bIns="14111" numCol="1" spcCol="1270" anchor="ctr" anchorCtr="0">
                  <a:noAutofit/>
                </a:bodyPr>
                <a:lstStyle/>
                <a:p>
                  <a:pPr algn="ctr" defTabSz="493884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889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</p:grpSp>
        <p:sp>
          <p:nvSpPr>
            <p:cNvPr id="17" name="矩形 16"/>
            <p:cNvSpPr/>
            <p:nvPr/>
          </p:nvSpPr>
          <p:spPr>
            <a:xfrm>
              <a:off x="1862836" y="1783757"/>
              <a:ext cx="709486" cy="390262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lvl="0"/>
              <a:r>
                <a:rPr lang="zh-CN" altLang="en-US" sz="1111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冲突</a:t>
              </a:r>
              <a:endParaRPr lang="zh-CN" altLang="en-US" sz="1111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378954" y="3601823"/>
              <a:ext cx="1568517" cy="491772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1556" b="1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重复开发</a:t>
              </a:r>
              <a:endParaRPr lang="zh-CN" altLang="en-US" sz="2000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609391" y="2607992"/>
              <a:ext cx="1178928" cy="491772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1556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代码量</a:t>
              </a:r>
              <a:endParaRPr lang="zh-CN" altLang="en-US" sz="1556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0" name="Shape 215"/>
            <p:cNvSpPr/>
            <p:nvPr/>
          </p:nvSpPr>
          <p:spPr>
            <a:xfrm>
              <a:off x="3894868" y="1473339"/>
              <a:ext cx="2850640" cy="7605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799" tIns="50799" rIns="50799" bIns="50799" numCol="1" anchor="t">
              <a:spAutoFit/>
            </a:bodyPr>
            <a:lstStyle/>
            <a:p>
              <a:pPr defTabSz="507995">
                <a:lnSpc>
                  <a:spcPct val="150000"/>
                </a:lnSpc>
                <a:defRPr sz="15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zh-CN" altLang="en-US" sz="88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/>
                  <a:ea typeface="微软雅黑"/>
                  <a:cs typeface="微软雅黑"/>
                </a:rPr>
                <a:t>初期全站单页应用</a:t>
              </a:r>
            </a:p>
            <a:p>
              <a:pPr defTabSz="507995">
                <a:lnSpc>
                  <a:spcPct val="150000"/>
                </a:lnSpc>
                <a:defRPr sz="15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zh-CN" altLang="en-US" sz="88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/>
                  <a:ea typeface="微软雅黑"/>
                  <a:cs typeface="微软雅黑"/>
                </a:rPr>
                <a:t>变量冲突，频道样式冲突</a:t>
              </a:r>
              <a:endParaRPr sz="88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1" name="Shape 222"/>
            <p:cNvSpPr/>
            <p:nvPr/>
          </p:nvSpPr>
          <p:spPr>
            <a:xfrm>
              <a:off x="2519355" y="1853526"/>
              <a:ext cx="1368433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6444" tIns="56444" rIns="56444" bIns="56444" numCol="1" anchor="ctr">
              <a:noAutofit/>
            </a:bodyPr>
            <a:lstStyle/>
            <a:p>
              <a:pPr defTabSz="507995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89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Shape 222"/>
            <p:cNvSpPr/>
            <p:nvPr/>
          </p:nvSpPr>
          <p:spPr>
            <a:xfrm>
              <a:off x="2988735" y="2863737"/>
              <a:ext cx="899053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6444" tIns="56444" rIns="56444" bIns="56444" numCol="1" anchor="ctr">
              <a:noAutofit/>
            </a:bodyPr>
            <a:lstStyle/>
            <a:p>
              <a:pPr defTabSz="507995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89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" name="Shape 222"/>
            <p:cNvSpPr/>
            <p:nvPr/>
          </p:nvSpPr>
          <p:spPr>
            <a:xfrm>
              <a:off x="3428998" y="3891964"/>
              <a:ext cx="458790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6444" tIns="56444" rIns="56444" bIns="56444" numCol="1" anchor="ctr">
              <a:noAutofit/>
            </a:bodyPr>
            <a:lstStyle/>
            <a:p>
              <a:pPr defTabSz="507995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89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Shape 215"/>
            <p:cNvSpPr/>
            <p:nvPr/>
          </p:nvSpPr>
          <p:spPr>
            <a:xfrm>
              <a:off x="3913978" y="2358598"/>
              <a:ext cx="2503243" cy="10648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799" tIns="50799" rIns="50799" bIns="50799" numCol="1" anchor="t">
              <a:spAutoFit/>
            </a:bodyPr>
            <a:lstStyle/>
            <a:p>
              <a:pPr defTabSz="507995">
                <a:lnSpc>
                  <a:spcPct val="150000"/>
                </a:lnSpc>
                <a:defRPr sz="15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zh-CN" altLang="en-US" sz="88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/>
                  <a:ea typeface="微软雅黑"/>
                  <a:cs typeface="微软雅黑"/>
                </a:rPr>
                <a:t>代码量超过</a:t>
              </a:r>
              <a:r>
                <a:rPr lang="en-US" altLang="zh-CN" sz="88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/>
                  <a:ea typeface="微软雅黑"/>
                  <a:cs typeface="微软雅黑"/>
                </a:rPr>
                <a:t>2000</a:t>
              </a:r>
              <a:r>
                <a:rPr lang="zh-CN" altLang="en-US" sz="88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/>
                  <a:ea typeface="微软雅黑"/>
                  <a:cs typeface="微软雅黑"/>
                </a:rPr>
                <a:t>行后，维护困难，迭代尤其难，一个页面需要一个人，谁改谁错</a:t>
              </a:r>
              <a:endParaRPr sz="88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5" name="Shape 215"/>
            <p:cNvSpPr/>
            <p:nvPr/>
          </p:nvSpPr>
          <p:spPr>
            <a:xfrm>
              <a:off x="3913978" y="3448245"/>
              <a:ext cx="2327928" cy="7605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799" tIns="50799" rIns="50799" bIns="50799" numCol="1" anchor="t">
              <a:spAutoFit/>
            </a:bodyPr>
            <a:lstStyle/>
            <a:p>
              <a:pPr>
                <a:lnSpc>
                  <a:spcPct val="150000"/>
                </a:lnSpc>
                <a:defRPr sz="15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lang="zh-CN" altLang="en-US" sz="88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/>
                  <a:ea typeface="微软雅黑"/>
                  <a:cs typeface="微软雅黑"/>
                </a:rPr>
                <a:t>业务团队与团队之间，逐步形成内部业务壁垒</a:t>
              </a:r>
              <a:endParaRPr lang="zh-CN" altLang="en-US" sz="88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35" name="矩形 34"/>
          <p:cNvSpPr/>
          <p:nvPr/>
        </p:nvSpPr>
        <p:spPr>
          <a:xfrm>
            <a:off x="675272" y="5151443"/>
            <a:ext cx="1894897" cy="263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三座大山</a:t>
            </a:r>
            <a:endParaRPr lang="en-US" altLang="zh-CN" sz="1111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36" name="组 35"/>
          <p:cNvGrpSpPr/>
          <p:nvPr/>
        </p:nvGrpSpPr>
        <p:grpSpPr>
          <a:xfrm>
            <a:off x="622453" y="863522"/>
            <a:ext cx="1402488" cy="1224697"/>
            <a:chOff x="6984950" y="819191"/>
            <a:chExt cx="1262239" cy="1102227"/>
          </a:xfrm>
        </p:grpSpPr>
        <p:grpSp>
          <p:nvGrpSpPr>
            <p:cNvPr id="37" name="组 36"/>
            <p:cNvGrpSpPr/>
            <p:nvPr/>
          </p:nvGrpSpPr>
          <p:grpSpPr>
            <a:xfrm>
              <a:off x="6984950" y="819191"/>
              <a:ext cx="1257440" cy="914096"/>
              <a:chOff x="569017" y="1484670"/>
              <a:chExt cx="1257440" cy="914096"/>
            </a:xfrm>
          </p:grpSpPr>
          <p:sp>
            <p:nvSpPr>
              <p:cNvPr id="39" name="矩形 38"/>
              <p:cNvSpPr>
                <a:spLocks noChangeArrowheads="1"/>
              </p:cNvSpPr>
              <p:nvPr/>
            </p:nvSpPr>
            <p:spPr bwMode="auto">
              <a:xfrm>
                <a:off x="569017" y="1484670"/>
                <a:ext cx="1020280" cy="9140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6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1</a:t>
                </a:r>
                <a:r>
                  <a:rPr lang="en-US" altLang="zh-CN" sz="6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0</a:t>
                </a:r>
                <a:endParaRPr lang="zh-CN" altLang="en-US" sz="6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sp>
            <p:nvSpPr>
              <p:cNvPr id="40" name="矩形 39"/>
              <p:cNvSpPr>
                <a:spLocks noChangeArrowheads="1"/>
              </p:cNvSpPr>
              <p:nvPr/>
            </p:nvSpPr>
            <p:spPr bwMode="auto">
              <a:xfrm>
                <a:off x="1401135" y="1484670"/>
                <a:ext cx="166258" cy="2369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endParaRPr lang="zh-CN" altLang="en-US" sz="1111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sp>
            <p:nvSpPr>
              <p:cNvPr id="41" name="矩形 40"/>
              <p:cNvSpPr>
                <a:spLocks noChangeArrowheads="1"/>
              </p:cNvSpPr>
              <p:nvPr/>
            </p:nvSpPr>
            <p:spPr bwMode="auto">
              <a:xfrm>
                <a:off x="1406342" y="2100792"/>
                <a:ext cx="420115" cy="1600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zh-CN" altLang="en-US" sz="556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子项目数</a:t>
                </a:r>
                <a:endParaRPr lang="zh-CN" altLang="en-US" sz="556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sp>
          <p:nvSpPr>
            <p:cNvPr id="38" name="矩形 37"/>
            <p:cNvSpPr/>
            <p:nvPr/>
          </p:nvSpPr>
          <p:spPr>
            <a:xfrm>
              <a:off x="6984950" y="1672119"/>
              <a:ext cx="1262239" cy="2492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/>
                  <a:ea typeface="微软雅黑"/>
                  <a:cs typeface="微软雅黑"/>
                </a:rPr>
                <a:t>频道牵连多、通信难</a:t>
              </a: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grpSp>
        <p:nvGrpSpPr>
          <p:cNvPr id="42" name="组 41"/>
          <p:cNvGrpSpPr/>
          <p:nvPr/>
        </p:nvGrpSpPr>
        <p:grpSpPr>
          <a:xfrm>
            <a:off x="2448214" y="879197"/>
            <a:ext cx="1538220" cy="1224697"/>
            <a:chOff x="6984950" y="819191"/>
            <a:chExt cx="1384398" cy="1102227"/>
          </a:xfrm>
        </p:grpSpPr>
        <p:grpSp>
          <p:nvGrpSpPr>
            <p:cNvPr id="43" name="组 42"/>
            <p:cNvGrpSpPr/>
            <p:nvPr/>
          </p:nvGrpSpPr>
          <p:grpSpPr>
            <a:xfrm>
              <a:off x="6984950" y="819191"/>
              <a:ext cx="1384398" cy="914096"/>
              <a:chOff x="569017" y="1484670"/>
              <a:chExt cx="1384398" cy="914096"/>
            </a:xfrm>
          </p:grpSpPr>
          <p:sp>
            <p:nvSpPr>
              <p:cNvPr id="45" name="矩形 44"/>
              <p:cNvSpPr>
                <a:spLocks noChangeArrowheads="1"/>
              </p:cNvSpPr>
              <p:nvPr/>
            </p:nvSpPr>
            <p:spPr bwMode="auto">
              <a:xfrm>
                <a:off x="569017" y="1484670"/>
                <a:ext cx="799546" cy="9140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zh-CN" altLang="en-US" sz="6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 </a:t>
                </a:r>
                <a:r>
                  <a:rPr lang="en-US" altLang="zh-CN" sz="6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8</a:t>
                </a:r>
                <a:endParaRPr lang="zh-CN" altLang="en-US" sz="6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sp>
            <p:nvSpPr>
              <p:cNvPr id="46" name="矩形 45"/>
              <p:cNvSpPr>
                <a:spLocks noChangeArrowheads="1"/>
              </p:cNvSpPr>
              <p:nvPr/>
            </p:nvSpPr>
            <p:spPr bwMode="auto">
              <a:xfrm>
                <a:off x="1401135" y="1484670"/>
                <a:ext cx="392704" cy="2369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zh-CN" altLang="en-US" sz="1111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千</a:t>
                </a:r>
                <a:r>
                  <a:rPr lang="en-US" altLang="zh-CN" sz="1111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+</a:t>
                </a:r>
                <a:endParaRPr lang="zh-CN" altLang="en-US" sz="1111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sp>
            <p:nvSpPr>
              <p:cNvPr id="47" name="矩形 46"/>
              <p:cNvSpPr>
                <a:spLocks noChangeArrowheads="1"/>
              </p:cNvSpPr>
              <p:nvPr/>
            </p:nvSpPr>
            <p:spPr bwMode="auto">
              <a:xfrm>
                <a:off x="1406342" y="2100792"/>
                <a:ext cx="547073" cy="1600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zh-CN" altLang="en-US" sz="556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单页面代码数</a:t>
                </a:r>
                <a:endParaRPr lang="zh-CN" altLang="en-US" sz="556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sp>
          <p:nvSpPr>
            <p:cNvPr id="44" name="矩形 43"/>
            <p:cNvSpPr/>
            <p:nvPr/>
          </p:nvSpPr>
          <p:spPr>
            <a:xfrm>
              <a:off x="6984950" y="1672119"/>
              <a:ext cx="1262239" cy="2492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/>
                  <a:ea typeface="微软雅黑"/>
                  <a:cs typeface="微软雅黑"/>
                </a:rPr>
                <a:t>单页面代码愈发复杂</a:t>
              </a: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48" name="矩形 47"/>
          <p:cNvSpPr>
            <a:spLocks noChangeArrowheads="1"/>
          </p:cNvSpPr>
          <p:nvPr/>
        </p:nvSpPr>
        <p:spPr bwMode="auto">
          <a:xfrm>
            <a:off x="1589363" y="876117"/>
            <a:ext cx="293670" cy="263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111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+</a:t>
            </a:r>
            <a:endParaRPr lang="zh-CN" altLang="en-US" sz="1111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1" name="内容占位符 4"/>
          <p:cNvSpPr txBox="1">
            <a:spLocks/>
          </p:cNvSpPr>
          <p:nvPr/>
        </p:nvSpPr>
        <p:spPr>
          <a:xfrm>
            <a:off x="5608068" y="665248"/>
            <a:ext cx="3529950" cy="4699016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556" b="1" dirty="0" smtClean="0">
                <a:solidFill>
                  <a:schemeClr val="bg1"/>
                </a:solidFill>
              </a:rPr>
              <a:t>组件化开发</a:t>
            </a:r>
            <a:r>
              <a:rPr kumimoji="1" lang="zh-CN" altLang="en-US" sz="1556" b="1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1556" b="1" dirty="0">
                <a:solidFill>
                  <a:schemeClr val="bg1"/>
                </a:solidFill>
              </a:rPr>
              <a:t>|</a:t>
            </a:r>
            <a:r>
              <a:rPr kumimoji="1" lang="zh-CN" altLang="en-US" sz="1556" b="1" dirty="0">
                <a:solidFill>
                  <a:schemeClr val="bg1"/>
                </a:solidFill>
              </a:rPr>
              <a:t> </a:t>
            </a:r>
            <a:r>
              <a:rPr kumimoji="1" lang="zh-CN" altLang="en-US" sz="1556" b="1" dirty="0" smtClean="0">
                <a:solidFill>
                  <a:schemeClr val="bg1"/>
                </a:solidFill>
              </a:rPr>
              <a:t>分拆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000" dirty="0" smtClean="0">
                <a:solidFill>
                  <a:schemeClr val="bg1"/>
                </a:solidFill>
              </a:rPr>
              <a:t>样式隔离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zh-CN" sz="1000" dirty="0" smtClean="0">
                <a:solidFill>
                  <a:schemeClr val="bg1"/>
                </a:solidFill>
              </a:rPr>
              <a:t>UI</a:t>
            </a:r>
            <a:r>
              <a:rPr kumimoji="1" lang="zh-CN" altLang="en-US" sz="1000" dirty="0" smtClean="0">
                <a:solidFill>
                  <a:schemeClr val="bg1"/>
                </a:solidFill>
              </a:rPr>
              <a:t>组件开发</a:t>
            </a:r>
            <a:r>
              <a:rPr kumimoji="1" lang="en-US" altLang="zh-CN" sz="1000" dirty="0" smtClean="0">
                <a:solidFill>
                  <a:schemeClr val="bg1"/>
                </a:solidFill>
              </a:rPr>
              <a:t>&amp;</a:t>
            </a:r>
            <a:r>
              <a:rPr kumimoji="1" lang="zh-CN" altLang="en-US" sz="1000" dirty="0" smtClean="0">
                <a:solidFill>
                  <a:schemeClr val="bg1"/>
                </a:solidFill>
              </a:rPr>
              <a:t>业务组件分拆</a:t>
            </a:r>
            <a:endParaRPr kumimoji="1" lang="zh-CN" altLang="en-US" sz="1000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000" dirty="0" smtClean="0">
                <a:solidFill>
                  <a:schemeClr val="bg1"/>
                </a:solidFill>
              </a:rPr>
              <a:t>数据通信、合并</a:t>
            </a:r>
            <a:endParaRPr kumimoji="1" lang="zh-CN" altLang="en-US" sz="1000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kumimoji="1" lang="zh-CN" altLang="en-US" sz="1000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556" b="1" dirty="0">
                <a:solidFill>
                  <a:schemeClr val="bg1"/>
                </a:solidFill>
              </a:rPr>
              <a:t>框架</a:t>
            </a:r>
            <a:r>
              <a:rPr kumimoji="1" lang="en-US" altLang="zh-CN" sz="1556" b="1" dirty="0">
                <a:solidFill>
                  <a:schemeClr val="bg1"/>
                </a:solidFill>
              </a:rPr>
              <a:t>&amp;</a:t>
            </a:r>
            <a:r>
              <a:rPr kumimoji="1" lang="zh-CN" altLang="en-US" sz="1556" b="1" dirty="0">
                <a:solidFill>
                  <a:schemeClr val="bg1"/>
                </a:solidFill>
              </a:rPr>
              <a:t>公共 </a:t>
            </a:r>
            <a:r>
              <a:rPr kumimoji="1" lang="en-US" altLang="zh-CN" sz="1556" b="1" dirty="0">
                <a:solidFill>
                  <a:schemeClr val="bg1"/>
                </a:solidFill>
              </a:rPr>
              <a:t>|</a:t>
            </a:r>
            <a:r>
              <a:rPr kumimoji="1" lang="zh-CN" altLang="en-US" sz="1556" b="1" dirty="0">
                <a:solidFill>
                  <a:schemeClr val="bg1"/>
                </a:solidFill>
              </a:rPr>
              <a:t> 规范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000" dirty="0">
                <a:solidFill>
                  <a:schemeClr val="bg1"/>
                </a:solidFill>
              </a:rPr>
              <a:t>提供</a:t>
            </a:r>
            <a:r>
              <a:rPr kumimoji="1" lang="zh-CN" altLang="en-US" sz="1000" dirty="0" smtClean="0">
                <a:solidFill>
                  <a:schemeClr val="bg1"/>
                </a:solidFill>
              </a:rPr>
              <a:t>最佳</a:t>
            </a:r>
            <a:r>
              <a:rPr kumimoji="1" lang="zh-CN" altLang="en-US" sz="1000" dirty="0" smtClean="0">
                <a:solidFill>
                  <a:schemeClr val="bg1"/>
                </a:solidFill>
              </a:rPr>
              <a:t>开发</a:t>
            </a:r>
            <a:r>
              <a:rPr kumimoji="1" lang="zh-CN" altLang="en-US" sz="1000" dirty="0" smtClean="0">
                <a:solidFill>
                  <a:schemeClr val="bg1"/>
                </a:solidFill>
              </a:rPr>
              <a:t>实践</a:t>
            </a:r>
            <a:r>
              <a:rPr kumimoji="1" lang="zh-CN" altLang="en-US" sz="1000" dirty="0">
                <a:solidFill>
                  <a:schemeClr val="bg1"/>
                </a:solidFill>
              </a:rPr>
              <a:t>，目录结构、代码组织方式，帮助甚至是约束业务团队的开发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000" dirty="0">
                <a:solidFill>
                  <a:schemeClr val="bg1"/>
                </a:solidFill>
              </a:rPr>
              <a:t>解决业务公共部分</a:t>
            </a:r>
            <a:r>
              <a:rPr kumimoji="1" lang="zh-CN" altLang="en-US" sz="1000" dirty="0" smtClean="0">
                <a:solidFill>
                  <a:schemeClr val="bg1"/>
                </a:solidFill>
              </a:rPr>
              <a:t>需求</a:t>
            </a:r>
          </a:p>
          <a:p>
            <a:pPr marL="0" indent="0">
              <a:lnSpc>
                <a:spcPct val="150000"/>
              </a:lnSpc>
              <a:buNone/>
            </a:pPr>
            <a:endParaRPr kumimoji="1" lang="zh-CN" altLang="en-US" sz="1000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zh-CN" sz="1556" b="1" dirty="0" smtClean="0">
                <a:solidFill>
                  <a:schemeClr val="bg1"/>
                </a:solidFill>
              </a:rPr>
              <a:t>GIT</a:t>
            </a:r>
            <a:r>
              <a:rPr kumimoji="1" lang="zh-CN" altLang="en-US" sz="1556" b="1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1556" b="1" dirty="0" smtClean="0">
                <a:solidFill>
                  <a:schemeClr val="bg1"/>
                </a:solidFill>
              </a:rPr>
              <a:t>|</a:t>
            </a:r>
            <a:r>
              <a:rPr kumimoji="1" lang="zh-CN" altLang="en-US" sz="1556" b="1" dirty="0" smtClean="0">
                <a:solidFill>
                  <a:schemeClr val="bg1"/>
                </a:solidFill>
              </a:rPr>
              <a:t> </a:t>
            </a:r>
            <a:r>
              <a:rPr kumimoji="1" lang="zh-CN" altLang="en-US" sz="1556" b="1" dirty="0" smtClean="0">
                <a:solidFill>
                  <a:schemeClr val="bg1"/>
                </a:solidFill>
              </a:rPr>
              <a:t>正确的代码管理</a:t>
            </a:r>
            <a:endParaRPr kumimoji="1" lang="zh-CN" altLang="en-US" sz="1556" b="1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000" dirty="0" smtClean="0">
                <a:solidFill>
                  <a:schemeClr val="bg1"/>
                </a:solidFill>
              </a:rPr>
              <a:t>每个</a:t>
            </a:r>
            <a:r>
              <a:rPr kumimoji="1" lang="zh-CN" altLang="en-US" sz="1000" dirty="0">
                <a:solidFill>
                  <a:schemeClr val="bg1"/>
                </a:solidFill>
              </a:rPr>
              <a:t>业务团队创建单独的代码</a:t>
            </a:r>
            <a:r>
              <a:rPr kumimoji="1" lang="zh-CN" altLang="en-US" sz="1000" dirty="0" smtClean="0">
                <a:solidFill>
                  <a:schemeClr val="bg1"/>
                </a:solidFill>
              </a:rPr>
              <a:t>仓库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000" dirty="0" smtClean="0">
                <a:solidFill>
                  <a:schemeClr val="bg1"/>
                </a:solidFill>
              </a:rPr>
              <a:t>后台管理系统，按模块独立代码仓库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000" dirty="0" smtClean="0">
                <a:solidFill>
                  <a:schemeClr val="bg1"/>
                </a:solidFill>
              </a:rPr>
              <a:t>分的细才能更好的迭代</a:t>
            </a:r>
            <a:endParaRPr kumimoji="1" lang="zh-CN" altLang="en-US" sz="1000" dirty="0">
              <a:solidFill>
                <a:schemeClr val="bg1"/>
              </a:solidFill>
            </a:endParaRPr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845" y="801559"/>
            <a:ext cx="6872111" cy="4826000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1549" y="737766"/>
            <a:ext cx="4702213" cy="4754172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3274" y="169998"/>
            <a:ext cx="2918116" cy="524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2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4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 34"/>
          <p:cNvGrpSpPr/>
          <p:nvPr/>
        </p:nvGrpSpPr>
        <p:grpSpPr>
          <a:xfrm>
            <a:off x="781987" y="454797"/>
            <a:ext cx="2425357" cy="5100023"/>
            <a:chOff x="2620988" y="248912"/>
            <a:chExt cx="2459151" cy="5171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6" name="Shape 164"/>
            <p:cNvSpPr/>
            <p:nvPr/>
          </p:nvSpPr>
          <p:spPr>
            <a:xfrm>
              <a:off x="2620988" y="248912"/>
              <a:ext cx="2459151" cy="5171088"/>
            </a:xfrm>
            <a:prstGeom prst="roundRect">
              <a:avLst>
                <a:gd name="adj" fmla="val 16428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6444" tIns="56444" rIns="56444" bIns="56444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167" dirty="0">
                <a:solidFill>
                  <a:srgbClr val="404040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7" name="椭圆 36"/>
            <p:cNvSpPr/>
            <p:nvPr/>
          </p:nvSpPr>
          <p:spPr bwMode="auto">
            <a:xfrm>
              <a:off x="3633815" y="4819999"/>
              <a:ext cx="433496" cy="433155"/>
            </a:xfrm>
            <a:prstGeom prst="ellipse">
              <a:avLst/>
            </a:prstGeom>
            <a:noFill/>
            <a:ln w="28575">
              <a:solidFill>
                <a:srgbClr val="F79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8" name="椭圆 37"/>
            <p:cNvSpPr/>
            <p:nvPr/>
          </p:nvSpPr>
          <p:spPr bwMode="auto">
            <a:xfrm>
              <a:off x="3786713" y="402399"/>
              <a:ext cx="127701" cy="127601"/>
            </a:xfrm>
            <a:prstGeom prst="ellipse">
              <a:avLst/>
            </a:prstGeom>
            <a:solidFill>
              <a:srgbClr val="F79646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9" name="椭圆 38"/>
            <p:cNvSpPr/>
            <p:nvPr/>
          </p:nvSpPr>
          <p:spPr bwMode="auto">
            <a:xfrm>
              <a:off x="3482813" y="644799"/>
              <a:ext cx="45755" cy="4571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cxnSp>
          <p:nvCxnSpPr>
            <p:cNvPr id="54" name="直接连接符 2"/>
            <p:cNvCxnSpPr/>
            <p:nvPr/>
          </p:nvCxnSpPr>
          <p:spPr>
            <a:xfrm>
              <a:off x="3628013" y="670518"/>
              <a:ext cx="433496" cy="0"/>
            </a:xfrm>
            <a:prstGeom prst="line">
              <a:avLst/>
            </a:prstGeom>
            <a:ln w="57150" cmpd="sng">
              <a:solidFill>
                <a:srgbClr val="F7964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Shape 164"/>
            <p:cNvSpPr/>
            <p:nvPr/>
          </p:nvSpPr>
          <p:spPr>
            <a:xfrm>
              <a:off x="2766174" y="939999"/>
              <a:ext cx="2168779" cy="3760001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6444" tIns="56444" rIns="56444" bIns="56444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167" dirty="0">
                <a:solidFill>
                  <a:srgbClr val="404040"/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pic>
        <p:nvPicPr>
          <p:cNvPr id="68" name="图片 6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78" y="1124334"/>
            <a:ext cx="2151609" cy="3732434"/>
          </a:xfrm>
          <a:prstGeom prst="rect">
            <a:avLst/>
          </a:prstGeom>
        </p:spPr>
      </p:pic>
      <p:sp>
        <p:nvSpPr>
          <p:cNvPr id="146" name="Rectangle 50"/>
          <p:cNvSpPr/>
          <p:nvPr/>
        </p:nvSpPr>
        <p:spPr>
          <a:xfrm>
            <a:off x="4213859" y="454797"/>
            <a:ext cx="4901160" cy="3995930"/>
          </a:xfrm>
          <a:prstGeom prst="rect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</a:ln>
        </p:spPr>
        <p:txBody>
          <a:bodyPr vert="horz" wrap="square" lIns="203200" tIns="101600" rIns="203200" bIns="101600" rtlCol="0" anchor="ctr">
            <a:noAutofit/>
          </a:bodyPr>
          <a:lstStyle/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8" name="Rectangle 65"/>
          <p:cNvSpPr/>
          <p:nvPr/>
        </p:nvSpPr>
        <p:spPr>
          <a:xfrm>
            <a:off x="4480159" y="1472262"/>
            <a:ext cx="4397423" cy="634648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203200" tIns="80000" rIns="203200" bIns="101600" rtlCol="0" anchor="t" anchorCtr="0">
            <a:noAutofit/>
          </a:bodyPr>
          <a:lstStyle/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151" name="组 150"/>
          <p:cNvGrpSpPr/>
          <p:nvPr/>
        </p:nvGrpSpPr>
        <p:grpSpPr>
          <a:xfrm>
            <a:off x="4616128" y="1692140"/>
            <a:ext cx="4105562" cy="292688"/>
            <a:chOff x="998537" y="5232209"/>
            <a:chExt cx="2666065" cy="250982"/>
          </a:xfrm>
        </p:grpSpPr>
        <p:sp>
          <p:nvSpPr>
            <p:cNvPr id="152" name="Rectangle 152"/>
            <p:cNvSpPr/>
            <p:nvPr/>
          </p:nvSpPr>
          <p:spPr>
            <a:xfrm>
              <a:off x="99853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en-US" altLang="zh-CN" sz="889" dirty="0">
                  <a:latin typeface="Microsoft YaHei" charset="-122"/>
                  <a:ea typeface="Microsoft YaHei" charset="-122"/>
                  <a:cs typeface="Microsoft YaHei" charset="-122"/>
                </a:rPr>
                <a:t>JS-to-Native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167786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生命周期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54" name="Rectangle 152"/>
            <p:cNvSpPr/>
            <p:nvPr/>
          </p:nvSpPr>
          <p:spPr>
            <a:xfrm>
              <a:off x="2355444" y="5232209"/>
              <a:ext cx="627925" cy="22753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离线更新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55" name="Rectangle 152"/>
            <p:cNvSpPr/>
            <p:nvPr/>
          </p:nvSpPr>
          <p:spPr>
            <a:xfrm>
              <a:off x="303667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账号注入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161" name="矩形 160"/>
          <p:cNvSpPr/>
          <p:nvPr/>
        </p:nvSpPr>
        <p:spPr>
          <a:xfrm>
            <a:off x="6051138" y="1322831"/>
            <a:ext cx="1235542" cy="24622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容器能力</a:t>
            </a:r>
            <a:endParaRPr lang="en-GB" altLang="zh-CN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9" name="Rectangle 65"/>
          <p:cNvSpPr/>
          <p:nvPr/>
        </p:nvSpPr>
        <p:spPr>
          <a:xfrm>
            <a:off x="4480157" y="2530528"/>
            <a:ext cx="4397423" cy="634648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203200" tIns="80000" rIns="203200" bIns="101600" rtlCol="0" anchor="t" anchorCtr="0">
            <a:noAutofit/>
          </a:bodyPr>
          <a:lstStyle/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170" name="组 169"/>
          <p:cNvGrpSpPr/>
          <p:nvPr/>
        </p:nvGrpSpPr>
        <p:grpSpPr>
          <a:xfrm>
            <a:off x="4616127" y="2750406"/>
            <a:ext cx="4105562" cy="292688"/>
            <a:chOff x="998537" y="5232209"/>
            <a:chExt cx="2666065" cy="250982"/>
          </a:xfrm>
        </p:grpSpPr>
        <p:sp>
          <p:nvSpPr>
            <p:cNvPr id="171" name="Rectangle 152"/>
            <p:cNvSpPr/>
            <p:nvPr/>
          </p:nvSpPr>
          <p:spPr>
            <a:xfrm>
              <a:off x="99853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en-US" altLang="zh-CN" sz="889" dirty="0">
                  <a:latin typeface="Microsoft YaHei" charset="-122"/>
                  <a:ea typeface="Microsoft YaHei" charset="-122"/>
                  <a:cs typeface="Microsoft YaHei" charset="-122"/>
                </a:rPr>
                <a:t>UIHeader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72" name="Rectangle 152"/>
            <p:cNvSpPr/>
            <p:nvPr/>
          </p:nvSpPr>
          <p:spPr>
            <a:xfrm>
              <a:off x="167786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虚拟键盘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73" name="Rectangle 152"/>
            <p:cNvSpPr/>
            <p:nvPr/>
          </p:nvSpPr>
          <p:spPr>
            <a:xfrm>
              <a:off x="2355444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图片操作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74" name="Rectangle 152"/>
            <p:cNvSpPr/>
            <p:nvPr/>
          </p:nvSpPr>
          <p:spPr>
            <a:xfrm>
              <a:off x="303667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上传操作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6051137" y="2381097"/>
            <a:ext cx="1235542" cy="24622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Native</a:t>
            </a:r>
            <a:r>
              <a:rPr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UI</a:t>
            </a:r>
            <a:endParaRPr lang="en-GB" altLang="zh-CN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6" name="Rectangle 65"/>
          <p:cNvSpPr/>
          <p:nvPr/>
        </p:nvSpPr>
        <p:spPr>
          <a:xfrm>
            <a:off x="4480157" y="3588793"/>
            <a:ext cx="4397423" cy="634648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203200" tIns="80000" rIns="203200" bIns="101600" rtlCol="0" anchor="t" anchorCtr="0">
            <a:noAutofit/>
          </a:bodyPr>
          <a:lstStyle/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177" name="组 176"/>
          <p:cNvGrpSpPr/>
          <p:nvPr/>
        </p:nvGrpSpPr>
        <p:grpSpPr>
          <a:xfrm>
            <a:off x="4616127" y="3808671"/>
            <a:ext cx="4105562" cy="292688"/>
            <a:chOff x="998537" y="5232209"/>
            <a:chExt cx="2666065" cy="250982"/>
          </a:xfrm>
        </p:grpSpPr>
        <p:sp>
          <p:nvSpPr>
            <p:cNvPr id="178" name="Rectangle 152"/>
            <p:cNvSpPr/>
            <p:nvPr/>
          </p:nvSpPr>
          <p:spPr>
            <a:xfrm>
              <a:off x="99853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推动者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79" name="Rectangle 152"/>
            <p:cNvSpPr/>
            <p:nvPr/>
          </p:nvSpPr>
          <p:spPr>
            <a:xfrm>
              <a:off x="167786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跨端运行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80" name="Rectangle 152"/>
            <p:cNvSpPr/>
            <p:nvPr/>
          </p:nvSpPr>
          <p:spPr>
            <a:xfrm>
              <a:off x="2355444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调试工具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81" name="Rectangle 152"/>
            <p:cNvSpPr/>
            <p:nvPr/>
          </p:nvSpPr>
          <p:spPr>
            <a:xfrm>
              <a:off x="303667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文档先行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182" name="矩形 181"/>
          <p:cNvSpPr/>
          <p:nvPr/>
        </p:nvSpPr>
        <p:spPr>
          <a:xfrm>
            <a:off x="6051137" y="3439362"/>
            <a:ext cx="1235542" cy="24622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前端框架</a:t>
            </a:r>
            <a:endParaRPr lang="en-GB" altLang="zh-CN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6" name="Rectangle 50"/>
          <p:cNvSpPr/>
          <p:nvPr/>
        </p:nvSpPr>
        <p:spPr>
          <a:xfrm>
            <a:off x="4471454" y="709770"/>
            <a:ext cx="4406128" cy="366571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5"/>
            </a:solidFill>
            <a:prstDash val="sysDot"/>
          </a:ln>
        </p:spPr>
        <p:txBody>
          <a:bodyPr vert="horz" wrap="square" lIns="203200" tIns="101600" rIns="203200" bIns="101600" rtlCol="0" anchor="ctr">
            <a:noAutofit/>
          </a:bodyPr>
          <a:lstStyle/>
          <a:p>
            <a:pPr algn="ctr"/>
            <a:r>
              <a:rPr lang="zh-CN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职责分明 </a:t>
            </a:r>
            <a:r>
              <a:rPr lang="en-US" altLang="zh-CN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|</a:t>
            </a:r>
            <a:r>
              <a:rPr lang="zh-CN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体验优先</a:t>
            </a:r>
            <a:endParaRPr lang="en-GB" sz="10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0" name="Rectangle 50"/>
          <p:cNvSpPr/>
          <p:nvPr/>
        </p:nvSpPr>
        <p:spPr>
          <a:xfrm>
            <a:off x="4206252" y="4670605"/>
            <a:ext cx="4908767" cy="884216"/>
          </a:xfrm>
          <a:prstGeom prst="rect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</a:ln>
        </p:spPr>
        <p:txBody>
          <a:bodyPr vert="horz" wrap="square" lIns="203200" tIns="101600" rIns="203200" bIns="101600" rtlCol="0" anchor="ctr">
            <a:noAutofit/>
          </a:bodyPr>
          <a:lstStyle/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2" name="Rectangle 65"/>
          <p:cNvSpPr/>
          <p:nvPr/>
        </p:nvSpPr>
        <p:spPr>
          <a:xfrm>
            <a:off x="4480157" y="4922715"/>
            <a:ext cx="4397423" cy="467551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203200" tIns="80000" rIns="203200" bIns="101600" rtlCol="0" anchor="t" anchorCtr="0">
            <a:noAutofit/>
          </a:bodyPr>
          <a:lstStyle/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5" name="矩形 204"/>
          <p:cNvSpPr/>
          <p:nvPr/>
        </p:nvSpPr>
        <p:spPr>
          <a:xfrm>
            <a:off x="6056746" y="4556297"/>
            <a:ext cx="1235542" cy="24622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番外篇</a:t>
            </a:r>
            <a:endParaRPr lang="en-GB" altLang="zh-CN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6" name="Rectangle 152"/>
          <p:cNvSpPr/>
          <p:nvPr/>
        </p:nvSpPr>
        <p:spPr>
          <a:xfrm>
            <a:off x="4616127" y="5010143"/>
            <a:ext cx="1062641" cy="292688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en-US" altLang="zh-CN" sz="889" dirty="0">
                <a:latin typeface="Microsoft YaHei" charset="-122"/>
                <a:ea typeface="Microsoft YaHei" charset="-122"/>
                <a:cs typeface="Microsoft YaHei" charset="-122"/>
              </a:rPr>
              <a:t>Hybrid</a:t>
            </a:r>
            <a:r>
              <a:rPr lang="zh-CN" altLang="en-US" sz="889" dirty="0">
                <a:latin typeface="Microsoft YaHei" charset="-122"/>
                <a:ea typeface="Microsoft YaHei" charset="-122"/>
                <a:cs typeface="Microsoft YaHei" charset="-122"/>
              </a:rPr>
              <a:t>的误解</a:t>
            </a:r>
            <a:endParaRPr lang="en-GB" altLang="zh-CN" sz="88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7" name="Rectangle 152"/>
          <p:cNvSpPr/>
          <p:nvPr/>
        </p:nvSpPr>
        <p:spPr>
          <a:xfrm>
            <a:off x="6145732" y="5010144"/>
            <a:ext cx="1062641" cy="292688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en-US" altLang="zh-CN" sz="889" dirty="0">
                <a:latin typeface="Microsoft YaHei" charset="-122"/>
                <a:ea typeface="Microsoft YaHei" charset="-122"/>
                <a:cs typeface="Microsoft YaHei" charset="-122"/>
              </a:rPr>
              <a:t>App</a:t>
            </a:r>
            <a:r>
              <a:rPr lang="zh-CN" altLang="en-US" sz="889" dirty="0">
                <a:latin typeface="Microsoft YaHei" charset="-122"/>
                <a:ea typeface="Microsoft YaHei" charset="-122"/>
                <a:cs typeface="Microsoft YaHei" charset="-122"/>
              </a:rPr>
              <a:t>瘦身</a:t>
            </a:r>
            <a:endParaRPr lang="en-GB" altLang="zh-CN" sz="88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8" name="Rectangle 152"/>
          <p:cNvSpPr/>
          <p:nvPr/>
        </p:nvSpPr>
        <p:spPr>
          <a:xfrm>
            <a:off x="7659048" y="5010145"/>
            <a:ext cx="1062641" cy="292686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en-US" altLang="zh-CN" sz="889" dirty="0">
                <a:latin typeface="Microsoft YaHei" charset="-122"/>
                <a:ea typeface="Microsoft YaHei" charset="-122"/>
                <a:cs typeface="Microsoft YaHei" charset="-122"/>
              </a:rPr>
              <a:t>App</a:t>
            </a:r>
            <a:r>
              <a:rPr lang="zh-CN" altLang="en-US" sz="889" dirty="0">
                <a:latin typeface="Microsoft YaHei" charset="-122"/>
                <a:ea typeface="Microsoft YaHei" charset="-122"/>
                <a:cs typeface="Microsoft YaHei" charset="-122"/>
              </a:rPr>
              <a:t>上架的故事</a:t>
            </a:r>
            <a:endParaRPr lang="en-GB" altLang="zh-CN" sz="88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942" y="1342071"/>
            <a:ext cx="8327010" cy="391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 animBg="1"/>
      <p:bldP spid="161" grpId="0" animBg="1"/>
      <p:bldP spid="169" grpId="0" animBg="1"/>
      <p:bldP spid="175" grpId="0" animBg="1"/>
      <p:bldP spid="176" grpId="0" animBg="1"/>
      <p:bldP spid="182" grpId="0" animBg="1"/>
      <p:bldP spid="186" grpId="0" animBg="1"/>
      <p:bldP spid="190" grpId="0" animBg="1"/>
      <p:bldP spid="192" grpId="0" animBg="1"/>
      <p:bldP spid="205" grpId="0" animBg="1"/>
      <p:bldP spid="206" grpId="0" animBg="1"/>
      <p:bldP spid="207" grpId="0" animBg="1"/>
      <p:bldP spid="20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 20"/>
          <p:cNvGrpSpPr/>
          <p:nvPr/>
        </p:nvGrpSpPr>
        <p:grpSpPr>
          <a:xfrm>
            <a:off x="4400034" y="508183"/>
            <a:ext cx="1244261" cy="2405591"/>
            <a:chOff x="2620988" y="248912"/>
            <a:chExt cx="2459151" cy="5171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3" name="Shape 164"/>
            <p:cNvSpPr/>
            <p:nvPr/>
          </p:nvSpPr>
          <p:spPr>
            <a:xfrm>
              <a:off x="2620988" y="248912"/>
              <a:ext cx="2459151" cy="5171088"/>
            </a:xfrm>
            <a:prstGeom prst="roundRect">
              <a:avLst>
                <a:gd name="adj" fmla="val 16428"/>
              </a:avLst>
            </a:prstGeom>
            <a:noFill/>
            <a:ln w="12700" cap="flat">
              <a:solidFill>
                <a:schemeClr val="bg1">
                  <a:lumMod val="75000"/>
                </a:schemeClr>
              </a:solidFill>
              <a:prstDash val="solid"/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8222" tIns="28222" rIns="28222" bIns="28222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4" name="椭圆 23"/>
            <p:cNvSpPr/>
            <p:nvPr/>
          </p:nvSpPr>
          <p:spPr bwMode="auto">
            <a:xfrm>
              <a:off x="3633815" y="4819999"/>
              <a:ext cx="433496" cy="433155"/>
            </a:xfrm>
            <a:prstGeom prst="ellipse">
              <a:avLst/>
            </a:prstGeom>
            <a:noFill/>
            <a:ln w="28575">
              <a:solidFill>
                <a:srgbClr val="F79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5" name="椭圆 24"/>
            <p:cNvSpPr/>
            <p:nvPr/>
          </p:nvSpPr>
          <p:spPr bwMode="auto">
            <a:xfrm>
              <a:off x="3786713" y="402399"/>
              <a:ext cx="127701" cy="127601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6" name="椭圆 25"/>
            <p:cNvSpPr/>
            <p:nvPr/>
          </p:nvSpPr>
          <p:spPr bwMode="auto">
            <a:xfrm>
              <a:off x="3482813" y="644799"/>
              <a:ext cx="45755" cy="4571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27" name="直接连接符 2"/>
            <p:cNvCxnSpPr/>
            <p:nvPr/>
          </p:nvCxnSpPr>
          <p:spPr>
            <a:xfrm>
              <a:off x="3628013" y="670518"/>
              <a:ext cx="433496" cy="0"/>
            </a:xfrm>
            <a:prstGeom prst="line">
              <a:avLst/>
            </a:prstGeom>
            <a:ln w="57150" cmpd="sng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Shape 164"/>
            <p:cNvSpPr/>
            <p:nvPr/>
          </p:nvSpPr>
          <p:spPr>
            <a:xfrm>
              <a:off x="2766174" y="939999"/>
              <a:ext cx="2168779" cy="3760001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8222" tIns="28222" rIns="28222" bIns="28222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630781" y="1821898"/>
            <a:ext cx="1244261" cy="2405591"/>
            <a:chOff x="2620988" y="248912"/>
            <a:chExt cx="2459151" cy="5171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2" name="Shape 164"/>
            <p:cNvSpPr/>
            <p:nvPr/>
          </p:nvSpPr>
          <p:spPr>
            <a:xfrm>
              <a:off x="2620988" y="248912"/>
              <a:ext cx="2459151" cy="5171088"/>
            </a:xfrm>
            <a:prstGeom prst="roundRect">
              <a:avLst>
                <a:gd name="adj" fmla="val 16428"/>
              </a:avLst>
            </a:prstGeom>
            <a:noFill/>
            <a:ln w="12700" cap="flat">
              <a:solidFill>
                <a:schemeClr val="bg1">
                  <a:lumMod val="75000"/>
                </a:schemeClr>
              </a:solidFill>
              <a:prstDash val="solid"/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8222" tIns="28222" rIns="28222" bIns="28222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3" name="椭圆 32"/>
            <p:cNvSpPr/>
            <p:nvPr/>
          </p:nvSpPr>
          <p:spPr bwMode="auto">
            <a:xfrm>
              <a:off x="3633815" y="4819999"/>
              <a:ext cx="433496" cy="433155"/>
            </a:xfrm>
            <a:prstGeom prst="ellipse">
              <a:avLst/>
            </a:prstGeom>
            <a:noFill/>
            <a:ln w="28575">
              <a:solidFill>
                <a:srgbClr val="F79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4" name="椭圆 33"/>
            <p:cNvSpPr/>
            <p:nvPr/>
          </p:nvSpPr>
          <p:spPr bwMode="auto">
            <a:xfrm>
              <a:off x="3786713" y="402399"/>
              <a:ext cx="127701" cy="127601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5" name="椭圆 34"/>
            <p:cNvSpPr/>
            <p:nvPr/>
          </p:nvSpPr>
          <p:spPr bwMode="auto">
            <a:xfrm>
              <a:off x="3482813" y="644799"/>
              <a:ext cx="45755" cy="4571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36" name="直接连接符 2"/>
            <p:cNvCxnSpPr/>
            <p:nvPr/>
          </p:nvCxnSpPr>
          <p:spPr>
            <a:xfrm>
              <a:off x="3628013" y="670518"/>
              <a:ext cx="433496" cy="0"/>
            </a:xfrm>
            <a:prstGeom prst="line">
              <a:avLst/>
            </a:prstGeom>
            <a:ln w="57150" cmpd="sng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Shape 164"/>
            <p:cNvSpPr/>
            <p:nvPr/>
          </p:nvSpPr>
          <p:spPr>
            <a:xfrm>
              <a:off x="2766174" y="939999"/>
              <a:ext cx="2168779" cy="3760001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8222" tIns="28222" rIns="28222" bIns="28222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4400034" y="3258711"/>
            <a:ext cx="1244261" cy="2405591"/>
            <a:chOff x="2620988" y="248912"/>
            <a:chExt cx="2459151" cy="5171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9" name="Shape 164"/>
            <p:cNvSpPr/>
            <p:nvPr/>
          </p:nvSpPr>
          <p:spPr>
            <a:xfrm>
              <a:off x="2620988" y="248912"/>
              <a:ext cx="2459151" cy="5171088"/>
            </a:xfrm>
            <a:prstGeom prst="roundRect">
              <a:avLst>
                <a:gd name="adj" fmla="val 16428"/>
              </a:avLst>
            </a:prstGeom>
            <a:noFill/>
            <a:ln w="12700" cap="flat">
              <a:solidFill>
                <a:schemeClr val="bg1">
                  <a:lumMod val="75000"/>
                </a:schemeClr>
              </a:solidFill>
              <a:prstDash val="solid"/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8222" tIns="28222" rIns="28222" bIns="28222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0" name="椭圆 39"/>
            <p:cNvSpPr/>
            <p:nvPr/>
          </p:nvSpPr>
          <p:spPr bwMode="auto">
            <a:xfrm>
              <a:off x="3633815" y="4819999"/>
              <a:ext cx="433496" cy="433155"/>
            </a:xfrm>
            <a:prstGeom prst="ellipse">
              <a:avLst/>
            </a:prstGeom>
            <a:noFill/>
            <a:ln w="28575">
              <a:solidFill>
                <a:srgbClr val="F79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2" name="椭圆 41"/>
            <p:cNvSpPr/>
            <p:nvPr/>
          </p:nvSpPr>
          <p:spPr bwMode="auto">
            <a:xfrm>
              <a:off x="3786713" y="402399"/>
              <a:ext cx="127701" cy="127601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50" name="椭圆 49"/>
            <p:cNvSpPr/>
            <p:nvPr/>
          </p:nvSpPr>
          <p:spPr bwMode="auto">
            <a:xfrm>
              <a:off x="3482813" y="644799"/>
              <a:ext cx="45755" cy="4571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52" name="直接连接符 2"/>
            <p:cNvCxnSpPr/>
            <p:nvPr/>
          </p:nvCxnSpPr>
          <p:spPr>
            <a:xfrm>
              <a:off x="3628013" y="670518"/>
              <a:ext cx="433496" cy="0"/>
            </a:xfrm>
            <a:prstGeom prst="line">
              <a:avLst/>
            </a:prstGeom>
            <a:ln w="57150" cmpd="sng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Shape 164"/>
            <p:cNvSpPr/>
            <p:nvPr/>
          </p:nvSpPr>
          <p:spPr>
            <a:xfrm>
              <a:off x="2766174" y="939999"/>
              <a:ext cx="2168779" cy="3760001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8222" tIns="28222" rIns="28222" bIns="28222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530" y="2135216"/>
            <a:ext cx="1111987" cy="1767767"/>
          </a:xfrm>
          <a:prstGeom prst="rect">
            <a:avLst/>
          </a:prstGeom>
        </p:spPr>
      </p:pic>
      <p:sp>
        <p:nvSpPr>
          <p:cNvPr id="67" name="Rectangle 65"/>
          <p:cNvSpPr/>
          <p:nvPr/>
        </p:nvSpPr>
        <p:spPr>
          <a:xfrm>
            <a:off x="2266492" y="1597391"/>
            <a:ext cx="1581108" cy="1021360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203200" tIns="80000" rIns="203200" bIns="101600" rtlCol="0" anchor="t" anchorCtr="0">
            <a:spAutoFit/>
          </a:bodyPr>
          <a:lstStyle/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8" name="Rectangle 152"/>
          <p:cNvSpPr/>
          <p:nvPr/>
        </p:nvSpPr>
        <p:spPr>
          <a:xfrm>
            <a:off x="2432560" y="1936979"/>
            <a:ext cx="1247632" cy="22066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en-US" altLang="zh-CN" sz="778" dirty="0">
                <a:latin typeface="Microsoft YaHei" charset="-122"/>
                <a:ea typeface="Microsoft YaHei" charset="-122"/>
                <a:cs typeface="Microsoft YaHei" charset="-122"/>
              </a:rPr>
              <a:t>t</a:t>
            </a:r>
            <a:r>
              <a:rPr lang="en-US" altLang="zh-CN" sz="778" dirty="0">
                <a:latin typeface="Microsoft YaHei" charset="-122"/>
                <a:ea typeface="Microsoft YaHei" charset="-122"/>
                <a:cs typeface="Microsoft YaHei" charset="-122"/>
              </a:rPr>
              <a:t>ype:</a:t>
            </a:r>
            <a:r>
              <a:rPr lang="zh-CN" altLang="en-US" sz="778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778" dirty="0">
                <a:latin typeface="Microsoft YaHei" charset="-122"/>
                <a:ea typeface="Microsoft YaHei" charset="-122"/>
                <a:cs typeface="Microsoft YaHei" charset="-122"/>
              </a:rPr>
              <a:t>H5</a:t>
            </a:r>
            <a:endParaRPr lang="en-GB" altLang="zh-CN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9" name="Rectangle 152"/>
          <p:cNvSpPr/>
          <p:nvPr/>
        </p:nvSpPr>
        <p:spPr>
          <a:xfrm>
            <a:off x="2430822" y="2212640"/>
            <a:ext cx="1247632" cy="22066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en-US" altLang="zh-CN" sz="778" dirty="0">
                <a:latin typeface="Microsoft YaHei" charset="-122"/>
                <a:ea typeface="Microsoft YaHei" charset="-122"/>
                <a:cs typeface="Microsoft YaHei" charset="-122"/>
              </a:rPr>
              <a:t>topage:</a:t>
            </a:r>
            <a:r>
              <a:rPr lang="zh-CN" altLang="en-US" sz="778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778" dirty="0">
                <a:latin typeface="Microsoft YaHei" charset="-122"/>
                <a:ea typeface="Microsoft YaHei" charset="-122"/>
                <a:cs typeface="Microsoft YaHei" charset="-122"/>
              </a:rPr>
              <a:t>https://</a:t>
            </a:r>
            <a:r>
              <a:rPr lang="en-US" altLang="zh-CN" sz="778" dirty="0">
                <a:latin typeface="Microsoft YaHei" charset="-122"/>
                <a:ea typeface="Microsoft YaHei" charset="-122"/>
                <a:cs typeface="Microsoft YaHei" charset="-122"/>
              </a:rPr>
              <a:t>hotel</a:t>
            </a:r>
            <a:endParaRPr lang="en-GB" altLang="zh-CN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0" name="Rectangle 65"/>
          <p:cNvSpPr/>
          <p:nvPr/>
        </p:nvSpPr>
        <p:spPr>
          <a:xfrm>
            <a:off x="2266492" y="3570729"/>
            <a:ext cx="1595070" cy="1021360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203200" tIns="80000" rIns="203200" bIns="101600" rtlCol="0" anchor="t" anchorCtr="0">
            <a:spAutoFit/>
          </a:bodyPr>
          <a:lstStyle/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1" name="Rectangle 152"/>
          <p:cNvSpPr/>
          <p:nvPr/>
        </p:nvSpPr>
        <p:spPr>
          <a:xfrm>
            <a:off x="2426208" y="3889278"/>
            <a:ext cx="1247632" cy="22066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en-US" altLang="zh-CN" sz="778" dirty="0">
                <a:latin typeface="Microsoft YaHei" charset="-122"/>
                <a:ea typeface="Microsoft YaHei" charset="-122"/>
                <a:cs typeface="Microsoft YaHei" charset="-122"/>
              </a:rPr>
              <a:t>t</a:t>
            </a:r>
            <a:r>
              <a:rPr lang="en-US" altLang="zh-CN" sz="778" dirty="0">
                <a:latin typeface="Microsoft YaHei" charset="-122"/>
                <a:ea typeface="Microsoft YaHei" charset="-122"/>
                <a:cs typeface="Microsoft YaHei" charset="-122"/>
              </a:rPr>
              <a:t>ype:</a:t>
            </a:r>
            <a:r>
              <a:rPr lang="zh-CN" altLang="en-US" sz="778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778" dirty="0">
                <a:latin typeface="Microsoft YaHei" charset="-122"/>
                <a:ea typeface="Microsoft YaHei" charset="-122"/>
                <a:cs typeface="Microsoft YaHei" charset="-122"/>
              </a:rPr>
              <a:t>Native</a:t>
            </a:r>
            <a:endParaRPr lang="en-GB" altLang="zh-CN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2" name="Rectangle 152"/>
          <p:cNvSpPr/>
          <p:nvPr/>
        </p:nvSpPr>
        <p:spPr>
          <a:xfrm>
            <a:off x="2434994" y="4163386"/>
            <a:ext cx="1247632" cy="22066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en-US" altLang="zh-CN" sz="778" dirty="0">
                <a:latin typeface="Microsoft YaHei" charset="-122"/>
                <a:ea typeface="Microsoft YaHei" charset="-122"/>
                <a:cs typeface="Microsoft YaHei" charset="-122"/>
              </a:rPr>
              <a:t>topage:</a:t>
            </a:r>
            <a:r>
              <a:rPr lang="zh-CN" altLang="en-US" sz="778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778" dirty="0">
                <a:latin typeface="Microsoft YaHei" charset="-122"/>
                <a:ea typeface="Microsoft YaHei" charset="-122"/>
                <a:cs typeface="Microsoft YaHei" charset="-122"/>
              </a:rPr>
              <a:t>hybrid://hotel</a:t>
            </a:r>
            <a:endParaRPr lang="en-GB" altLang="zh-CN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3" name="Rectangle 50"/>
          <p:cNvSpPr/>
          <p:nvPr/>
        </p:nvSpPr>
        <p:spPr>
          <a:xfrm>
            <a:off x="2099168" y="1247805"/>
            <a:ext cx="1983437" cy="3636210"/>
          </a:xfrm>
          <a:prstGeom prst="rect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</a:ln>
        </p:spPr>
        <p:txBody>
          <a:bodyPr vert="horz" wrap="square" lIns="203200" tIns="101600" rIns="203200" bIns="101600" rtlCol="0" anchor="ctr">
            <a:noAutofit/>
          </a:bodyPr>
          <a:lstStyle/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4" name="右箭头 73"/>
          <p:cNvSpPr/>
          <p:nvPr/>
        </p:nvSpPr>
        <p:spPr>
          <a:xfrm>
            <a:off x="2202022" y="2787538"/>
            <a:ext cx="1777727" cy="461430"/>
          </a:xfrm>
          <a:prstGeom prst="rightArrow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111" dirty="0"/>
              <a:t>查询 </a:t>
            </a:r>
            <a:r>
              <a:rPr kumimoji="1" lang="en-US" altLang="zh-CN" sz="1111" dirty="0"/>
              <a:t>|</a:t>
            </a:r>
            <a:r>
              <a:rPr kumimoji="1" lang="zh-CN" altLang="en-US" sz="1111" dirty="0"/>
              <a:t> 按钮的行为</a:t>
            </a:r>
            <a:endParaRPr kumimoji="1" lang="zh-CN" altLang="en-US" sz="1111" dirty="0"/>
          </a:p>
        </p:txBody>
      </p:sp>
      <p:sp>
        <p:nvSpPr>
          <p:cNvPr id="75" name="矩形 74"/>
          <p:cNvSpPr/>
          <p:nvPr/>
        </p:nvSpPr>
        <p:spPr>
          <a:xfrm>
            <a:off x="2447083" y="1462510"/>
            <a:ext cx="1235542" cy="24622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Plan</a:t>
            </a:r>
            <a:r>
              <a:rPr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endParaRPr lang="en-GB" altLang="zh-CN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2462953" y="3417334"/>
            <a:ext cx="1235542" cy="24622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Plan</a:t>
            </a:r>
            <a:r>
              <a:rPr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B</a:t>
            </a:r>
            <a:endParaRPr lang="en-GB" altLang="zh-CN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113" name="组 112"/>
          <p:cNvGrpSpPr/>
          <p:nvPr/>
        </p:nvGrpSpPr>
        <p:grpSpPr>
          <a:xfrm>
            <a:off x="8218740" y="1821898"/>
            <a:ext cx="1244261" cy="2405591"/>
            <a:chOff x="2620988" y="248912"/>
            <a:chExt cx="2459151" cy="5171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14" name="Shape 164"/>
            <p:cNvSpPr/>
            <p:nvPr/>
          </p:nvSpPr>
          <p:spPr>
            <a:xfrm>
              <a:off x="2620988" y="248912"/>
              <a:ext cx="2459151" cy="5171088"/>
            </a:xfrm>
            <a:prstGeom prst="roundRect">
              <a:avLst>
                <a:gd name="adj" fmla="val 16428"/>
              </a:avLst>
            </a:prstGeom>
            <a:noFill/>
            <a:ln w="12700" cap="flat">
              <a:solidFill>
                <a:schemeClr val="bg1">
                  <a:lumMod val="75000"/>
                </a:schemeClr>
              </a:solidFill>
              <a:prstDash val="solid"/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8222" tIns="28222" rIns="28222" bIns="28222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15" name="椭圆 114"/>
            <p:cNvSpPr/>
            <p:nvPr/>
          </p:nvSpPr>
          <p:spPr bwMode="auto">
            <a:xfrm>
              <a:off x="3633815" y="4819999"/>
              <a:ext cx="433496" cy="433155"/>
            </a:xfrm>
            <a:prstGeom prst="ellipse">
              <a:avLst/>
            </a:prstGeom>
            <a:noFill/>
            <a:ln w="28575">
              <a:solidFill>
                <a:srgbClr val="F79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16" name="椭圆 115"/>
            <p:cNvSpPr/>
            <p:nvPr/>
          </p:nvSpPr>
          <p:spPr bwMode="auto">
            <a:xfrm>
              <a:off x="3786713" y="402399"/>
              <a:ext cx="127701" cy="127601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17" name="椭圆 116"/>
            <p:cNvSpPr/>
            <p:nvPr/>
          </p:nvSpPr>
          <p:spPr bwMode="auto">
            <a:xfrm>
              <a:off x="3482813" y="644799"/>
              <a:ext cx="45755" cy="4571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118" name="直接连接符 2"/>
            <p:cNvCxnSpPr/>
            <p:nvPr/>
          </p:nvCxnSpPr>
          <p:spPr>
            <a:xfrm>
              <a:off x="3628013" y="670518"/>
              <a:ext cx="433496" cy="0"/>
            </a:xfrm>
            <a:prstGeom prst="line">
              <a:avLst/>
            </a:prstGeom>
            <a:ln w="57150" cmpd="sng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Shape 164"/>
            <p:cNvSpPr/>
            <p:nvPr/>
          </p:nvSpPr>
          <p:spPr>
            <a:xfrm>
              <a:off x="2766174" y="939999"/>
              <a:ext cx="2168779" cy="3760001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8222" tIns="28222" rIns="28222" bIns="28222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543" y="820373"/>
            <a:ext cx="1132867" cy="176610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43" y="3566942"/>
            <a:ext cx="1123918" cy="177567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5979" y="2131947"/>
            <a:ext cx="1140509" cy="1788509"/>
          </a:xfrm>
          <a:prstGeom prst="rect">
            <a:avLst/>
          </a:prstGeom>
        </p:spPr>
      </p:pic>
      <p:sp>
        <p:nvSpPr>
          <p:cNvPr id="121" name="文本框 120"/>
          <p:cNvSpPr txBox="1"/>
          <p:nvPr/>
        </p:nvSpPr>
        <p:spPr>
          <a:xfrm>
            <a:off x="8218739" y="1415731"/>
            <a:ext cx="1234989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r>
              <a:rPr kumimoji="1" lang="zh-CN" altLang="en-US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|</a:t>
            </a:r>
            <a:r>
              <a:rPr kumimoji="1" lang="zh-CN" altLang="en-US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B</a:t>
            </a:r>
            <a:r>
              <a:rPr kumimoji="1" lang="zh-CN" altLang="en-US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|</a:t>
            </a:r>
            <a:r>
              <a:rPr kumimoji="1" lang="zh-CN" altLang="en-US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C</a:t>
            </a:r>
            <a:endParaRPr kumimoji="1" lang="en-US" altLang="zh-CN" sz="1333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2" name="Rectangle 65"/>
          <p:cNvSpPr/>
          <p:nvPr/>
        </p:nvSpPr>
        <p:spPr>
          <a:xfrm>
            <a:off x="6156757" y="780166"/>
            <a:ext cx="1575282" cy="1619921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203200" tIns="80000" rIns="203200" bIns="101600" rtlCol="0" anchor="t" anchorCtr="0">
            <a:spAutoFit/>
          </a:bodyPr>
          <a:lstStyle/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zh-CN" altLang="en-US" sz="778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3" name="Rectangle 152"/>
          <p:cNvSpPr/>
          <p:nvPr/>
        </p:nvSpPr>
        <p:spPr>
          <a:xfrm>
            <a:off x="6284548" y="1119753"/>
            <a:ext cx="1247632" cy="22066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zh-CN" altLang="en-US" sz="778" dirty="0">
                <a:latin typeface="Microsoft YaHei" charset="-122"/>
                <a:ea typeface="Microsoft YaHei" charset="-122"/>
                <a:cs typeface="Microsoft YaHei" charset="-122"/>
              </a:rPr>
              <a:t>代码搜查</a:t>
            </a:r>
            <a:endParaRPr lang="en-GB" altLang="zh-CN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4" name="Rectangle 152"/>
          <p:cNvSpPr/>
          <p:nvPr/>
        </p:nvSpPr>
        <p:spPr>
          <a:xfrm>
            <a:off x="6281392" y="1385453"/>
            <a:ext cx="1247632" cy="22066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zh-CN" altLang="en-US" sz="778" dirty="0">
                <a:latin typeface="Microsoft YaHei" charset="-122"/>
                <a:ea typeface="Microsoft YaHei" charset="-122"/>
                <a:cs typeface="Microsoft YaHei" charset="-122"/>
              </a:rPr>
              <a:t>数据库筛选</a:t>
            </a:r>
            <a:endParaRPr lang="en-GB" altLang="zh-CN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8" name="Rectangle 50"/>
          <p:cNvSpPr/>
          <p:nvPr/>
        </p:nvSpPr>
        <p:spPr>
          <a:xfrm>
            <a:off x="5935072" y="458801"/>
            <a:ext cx="1983437" cy="2169530"/>
          </a:xfrm>
          <a:prstGeom prst="rect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</a:ln>
        </p:spPr>
        <p:txBody>
          <a:bodyPr vert="horz" wrap="square" lIns="203200" tIns="101600" rIns="203200" bIns="101600" rtlCol="0" anchor="ctr">
            <a:noAutofit/>
          </a:bodyPr>
          <a:lstStyle/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6337348" y="645285"/>
            <a:ext cx="1235542" cy="24622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方案</a:t>
            </a:r>
            <a:endParaRPr lang="en-GB" altLang="zh-CN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2" name="Rectangle 152"/>
          <p:cNvSpPr/>
          <p:nvPr/>
        </p:nvSpPr>
        <p:spPr>
          <a:xfrm>
            <a:off x="6284548" y="1664968"/>
            <a:ext cx="1247632" cy="22066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zh-CN" altLang="en-US" sz="778" dirty="0">
                <a:latin typeface="Microsoft YaHei" charset="-122"/>
                <a:ea typeface="Microsoft YaHei" charset="-122"/>
                <a:cs typeface="Microsoft YaHei" charset="-122"/>
              </a:rPr>
              <a:t>落地页重定向</a:t>
            </a:r>
            <a:endParaRPr lang="en-GB" altLang="zh-CN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3" name="Rectangle 152"/>
          <p:cNvSpPr/>
          <p:nvPr/>
        </p:nvSpPr>
        <p:spPr>
          <a:xfrm>
            <a:off x="6286095" y="1934935"/>
            <a:ext cx="1247632" cy="22066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zh-CN" altLang="en-US" sz="778" dirty="0">
                <a:latin typeface="Microsoft YaHei" charset="-122"/>
                <a:ea typeface="Microsoft YaHei" charset="-122"/>
                <a:cs typeface="Microsoft YaHei" charset="-122"/>
              </a:rPr>
              <a:t>跳转配置</a:t>
            </a:r>
            <a:endParaRPr lang="en-GB" altLang="zh-CN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4" name="Rectangle 50"/>
          <p:cNvSpPr/>
          <p:nvPr/>
        </p:nvSpPr>
        <p:spPr>
          <a:xfrm>
            <a:off x="6156757" y="3886356"/>
            <a:ext cx="1575282" cy="246221"/>
          </a:xfrm>
          <a:prstGeom prst="rect">
            <a:avLst/>
          </a:prstGeom>
          <a:solidFill>
            <a:schemeClr val="accent6"/>
          </a:solidFill>
          <a:ln>
            <a:solidFill>
              <a:schemeClr val="accent1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短信</a:t>
            </a:r>
            <a:r>
              <a:rPr kumimoji="1"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&amp;</a:t>
            </a:r>
            <a:r>
              <a:rPr kumimoji="1"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二维码</a:t>
            </a:r>
            <a:endParaRPr kumimoji="1" lang="en-GB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5" name="Rectangle 50"/>
          <p:cNvSpPr/>
          <p:nvPr/>
        </p:nvSpPr>
        <p:spPr>
          <a:xfrm>
            <a:off x="6139148" y="4391487"/>
            <a:ext cx="1575282" cy="246221"/>
          </a:xfrm>
          <a:prstGeom prst="rect">
            <a:avLst/>
          </a:prstGeom>
          <a:solidFill>
            <a:schemeClr val="accent6"/>
          </a:solidFill>
          <a:ln>
            <a:solidFill>
              <a:schemeClr val="accent1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SEM</a:t>
            </a:r>
            <a:r>
              <a:rPr kumimoji="1"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推广</a:t>
            </a:r>
            <a:r>
              <a:rPr kumimoji="1"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&amp;SEO</a:t>
            </a:r>
            <a:endParaRPr kumimoji="1" lang="en-GB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6" name="Rectangle 50"/>
          <p:cNvSpPr/>
          <p:nvPr/>
        </p:nvSpPr>
        <p:spPr>
          <a:xfrm>
            <a:off x="6139148" y="4896617"/>
            <a:ext cx="1575282" cy="246221"/>
          </a:xfrm>
          <a:prstGeom prst="rect">
            <a:avLst/>
          </a:prstGeom>
          <a:solidFill>
            <a:schemeClr val="accent6"/>
          </a:solidFill>
          <a:ln>
            <a:solidFill>
              <a:schemeClr val="accent1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频道内</a:t>
            </a:r>
            <a:r>
              <a:rPr kumimoji="1"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&amp;</a:t>
            </a:r>
            <a:r>
              <a:rPr kumimoji="1"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频道外 </a:t>
            </a:r>
            <a:r>
              <a:rPr kumimoji="1"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|</a:t>
            </a:r>
            <a:r>
              <a:rPr kumimoji="1"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中间页</a:t>
            </a:r>
            <a:endParaRPr kumimoji="1" lang="en-GB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7" name="Rectangle 50"/>
          <p:cNvSpPr/>
          <p:nvPr/>
        </p:nvSpPr>
        <p:spPr>
          <a:xfrm>
            <a:off x="5935072" y="3635321"/>
            <a:ext cx="1983437" cy="1694037"/>
          </a:xfrm>
          <a:prstGeom prst="rect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</a:ln>
        </p:spPr>
        <p:txBody>
          <a:bodyPr vert="horz" wrap="square" lIns="203200" tIns="101600" rIns="203200" bIns="101600" rtlCol="0" anchor="ctr">
            <a:noAutofit/>
          </a:bodyPr>
          <a:lstStyle/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8" name="矩形 137"/>
          <p:cNvSpPr/>
          <p:nvPr/>
        </p:nvSpPr>
        <p:spPr>
          <a:xfrm>
            <a:off x="6337348" y="3500441"/>
            <a:ext cx="1235542" cy="24622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扩展</a:t>
            </a:r>
            <a:endParaRPr lang="en-GB" altLang="zh-CN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9" name="右箭头 138"/>
          <p:cNvSpPr/>
          <p:nvPr/>
        </p:nvSpPr>
        <p:spPr>
          <a:xfrm>
            <a:off x="6066255" y="2797618"/>
            <a:ext cx="1777727" cy="461430"/>
          </a:xfrm>
          <a:prstGeom prst="rightArrow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111" dirty="0" smtClean="0"/>
              <a:t>收口 </a:t>
            </a:r>
            <a:r>
              <a:rPr kumimoji="1" lang="en-US" altLang="zh-CN" sz="1111" dirty="0" smtClean="0"/>
              <a:t>|</a:t>
            </a:r>
            <a:r>
              <a:rPr kumimoji="1" lang="zh-CN" altLang="en-US" sz="1111" dirty="0" smtClean="0"/>
              <a:t> 规则</a:t>
            </a:r>
            <a:r>
              <a:rPr kumimoji="1" lang="en-US" altLang="zh-CN" sz="1111" dirty="0" smtClean="0"/>
              <a:t>&amp;</a:t>
            </a:r>
            <a:r>
              <a:rPr kumimoji="1" lang="zh-CN" altLang="en-US" sz="1111" dirty="0" smtClean="0"/>
              <a:t>规范</a:t>
            </a:r>
            <a:endParaRPr kumimoji="1" lang="zh-CN" altLang="en-US" sz="1111" dirty="0"/>
          </a:p>
        </p:txBody>
      </p:sp>
      <p:sp>
        <p:nvSpPr>
          <p:cNvPr id="87" name="文本框 86"/>
          <p:cNvSpPr txBox="1"/>
          <p:nvPr/>
        </p:nvSpPr>
        <p:spPr>
          <a:xfrm>
            <a:off x="630780" y="1055249"/>
            <a:ext cx="1234989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高速</a:t>
            </a:r>
            <a:r>
              <a:rPr kumimoji="1" lang="en-US" altLang="zh-CN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-&gt;</a:t>
            </a:r>
            <a:r>
              <a:rPr kumimoji="1" lang="zh-CN" altLang="en-US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请求</a:t>
            </a:r>
            <a:endParaRPr kumimoji="1" lang="en-US" altLang="zh-CN" sz="1333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29173" y="1415731"/>
            <a:ext cx="1234989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333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跳转</a:t>
            </a:r>
            <a:endParaRPr kumimoji="1" lang="en-US" altLang="zh-CN" sz="1333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81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121" grpId="0"/>
      <p:bldP spid="122" grpId="0" animBg="1"/>
      <p:bldP spid="123" grpId="0" animBg="1"/>
      <p:bldP spid="124" grpId="0" animBg="1"/>
      <p:bldP spid="128" grpId="0" animBg="1"/>
      <p:bldP spid="130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 34"/>
          <p:cNvGrpSpPr/>
          <p:nvPr/>
        </p:nvGrpSpPr>
        <p:grpSpPr>
          <a:xfrm>
            <a:off x="3586204" y="3327321"/>
            <a:ext cx="1218590" cy="2079076"/>
            <a:chOff x="2620988" y="248912"/>
            <a:chExt cx="2459151" cy="5171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6" name="Shape 164"/>
            <p:cNvSpPr/>
            <p:nvPr/>
          </p:nvSpPr>
          <p:spPr>
            <a:xfrm>
              <a:off x="2620988" y="248912"/>
              <a:ext cx="2459151" cy="5171088"/>
            </a:xfrm>
            <a:prstGeom prst="roundRect">
              <a:avLst>
                <a:gd name="adj" fmla="val 16428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6444" tIns="56444" rIns="56444" bIns="56444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167" dirty="0">
                <a:solidFill>
                  <a:srgbClr val="404040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7" name="椭圆 36"/>
            <p:cNvSpPr/>
            <p:nvPr/>
          </p:nvSpPr>
          <p:spPr bwMode="auto">
            <a:xfrm>
              <a:off x="3633815" y="4819999"/>
              <a:ext cx="433496" cy="433155"/>
            </a:xfrm>
            <a:prstGeom prst="ellipse">
              <a:avLst/>
            </a:prstGeom>
            <a:noFill/>
            <a:ln w="28575">
              <a:solidFill>
                <a:srgbClr val="F79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8" name="椭圆 37"/>
            <p:cNvSpPr/>
            <p:nvPr/>
          </p:nvSpPr>
          <p:spPr bwMode="auto">
            <a:xfrm>
              <a:off x="3786713" y="402399"/>
              <a:ext cx="127701" cy="127601"/>
            </a:xfrm>
            <a:prstGeom prst="ellipse">
              <a:avLst/>
            </a:prstGeom>
            <a:solidFill>
              <a:srgbClr val="F79646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9" name="椭圆 38"/>
            <p:cNvSpPr/>
            <p:nvPr/>
          </p:nvSpPr>
          <p:spPr bwMode="auto">
            <a:xfrm>
              <a:off x="3482813" y="644799"/>
              <a:ext cx="45755" cy="4571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cxnSp>
          <p:nvCxnSpPr>
            <p:cNvPr id="54" name="直接连接符 2"/>
            <p:cNvCxnSpPr/>
            <p:nvPr/>
          </p:nvCxnSpPr>
          <p:spPr>
            <a:xfrm>
              <a:off x="3628013" y="670518"/>
              <a:ext cx="433496" cy="0"/>
            </a:xfrm>
            <a:prstGeom prst="line">
              <a:avLst/>
            </a:prstGeom>
            <a:ln w="57150" cmpd="sng">
              <a:solidFill>
                <a:srgbClr val="F7964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Shape 164"/>
            <p:cNvSpPr/>
            <p:nvPr/>
          </p:nvSpPr>
          <p:spPr>
            <a:xfrm>
              <a:off x="2766174" y="939999"/>
              <a:ext cx="2168779" cy="3760001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6444" tIns="56444" rIns="56444" bIns="56444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167" dirty="0">
                <a:solidFill>
                  <a:srgbClr val="404040"/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146" name="Rectangle 50"/>
          <p:cNvSpPr/>
          <p:nvPr/>
        </p:nvSpPr>
        <p:spPr>
          <a:xfrm>
            <a:off x="568937" y="739467"/>
            <a:ext cx="2660454" cy="4690324"/>
          </a:xfrm>
          <a:prstGeom prst="rect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</a:ln>
        </p:spPr>
        <p:txBody>
          <a:bodyPr vert="horz" wrap="square" lIns="203200" tIns="101600" rIns="203200" bIns="101600" rtlCol="0" anchor="ctr">
            <a:noAutofit/>
          </a:bodyPr>
          <a:lstStyle/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8" name="Rectangle 65"/>
          <p:cNvSpPr/>
          <p:nvPr/>
        </p:nvSpPr>
        <p:spPr>
          <a:xfrm>
            <a:off x="757474" y="997018"/>
            <a:ext cx="2293856" cy="868848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203200" tIns="80000" rIns="203200" bIns="101600" rtlCol="0" anchor="t" anchorCtr="0">
            <a:noAutofit/>
          </a:bodyPr>
          <a:lstStyle/>
          <a:p>
            <a:pPr algn="ctr"/>
            <a:r>
              <a:rPr lang="zh-CN" altLang="en-US" sz="1111" b="1" dirty="0">
                <a:latin typeface="Microsoft YaHei" charset="-122"/>
                <a:ea typeface="Microsoft YaHei" charset="-122"/>
                <a:cs typeface="Microsoft YaHei" charset="-122"/>
              </a:rPr>
              <a:t>业务层</a:t>
            </a:r>
            <a:endParaRPr lang="en-GB" sz="1111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151" name="组 150"/>
          <p:cNvGrpSpPr/>
          <p:nvPr/>
        </p:nvGrpSpPr>
        <p:grpSpPr>
          <a:xfrm>
            <a:off x="899408" y="1363537"/>
            <a:ext cx="2013086" cy="292688"/>
            <a:chOff x="998537" y="5232209"/>
            <a:chExt cx="1307255" cy="250982"/>
          </a:xfrm>
        </p:grpSpPr>
        <p:sp>
          <p:nvSpPr>
            <p:cNvPr id="152" name="Rectangle 152"/>
            <p:cNvSpPr/>
            <p:nvPr/>
          </p:nvSpPr>
          <p:spPr>
            <a:xfrm>
              <a:off x="99853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机票频道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167786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酒店频道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40" name="矩形 39"/>
          <p:cNvSpPr/>
          <p:nvPr/>
        </p:nvSpPr>
        <p:spPr>
          <a:xfrm>
            <a:off x="1269947" y="600866"/>
            <a:ext cx="1235542" cy="24622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技术体系</a:t>
            </a:r>
            <a:endParaRPr lang="en-GB" altLang="zh-CN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1" name="Rectangle 65"/>
          <p:cNvSpPr/>
          <p:nvPr/>
        </p:nvSpPr>
        <p:spPr>
          <a:xfrm>
            <a:off x="757474" y="2174101"/>
            <a:ext cx="2293856" cy="1391837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203200" tIns="80000" rIns="203200" bIns="101600" rtlCol="0" anchor="t" anchorCtr="0">
            <a:noAutofit/>
          </a:bodyPr>
          <a:lstStyle/>
          <a:p>
            <a:pPr algn="ctr"/>
            <a:r>
              <a:rPr lang="zh-CN" altLang="en-US" sz="1111" b="1" dirty="0">
                <a:latin typeface="Microsoft YaHei" charset="-122"/>
                <a:ea typeface="Microsoft YaHei" charset="-122"/>
                <a:cs typeface="Microsoft YaHei" charset="-122"/>
              </a:rPr>
              <a:t>公共服务模块</a:t>
            </a:r>
            <a:endParaRPr lang="en-GB" sz="1111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42" name="组 41"/>
          <p:cNvGrpSpPr/>
          <p:nvPr/>
        </p:nvGrpSpPr>
        <p:grpSpPr>
          <a:xfrm>
            <a:off x="899408" y="2572043"/>
            <a:ext cx="2013086" cy="292688"/>
            <a:chOff x="998537" y="5232209"/>
            <a:chExt cx="1307255" cy="250982"/>
          </a:xfrm>
        </p:grpSpPr>
        <p:sp>
          <p:nvSpPr>
            <p:cNvPr id="43" name="Rectangle 152"/>
            <p:cNvSpPr/>
            <p:nvPr/>
          </p:nvSpPr>
          <p:spPr>
            <a:xfrm>
              <a:off x="99853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登录</a:t>
              </a:r>
              <a:r>
                <a:rPr lang="en-US" altLang="zh-CN" sz="889" dirty="0">
                  <a:latin typeface="Microsoft YaHei" charset="-122"/>
                  <a:ea typeface="Microsoft YaHei" charset="-122"/>
                  <a:cs typeface="Microsoft YaHei" charset="-122"/>
                </a:rPr>
                <a:t>&amp;</a:t>
              </a:r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注册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4" name="Rectangle 152"/>
            <p:cNvSpPr/>
            <p:nvPr/>
          </p:nvSpPr>
          <p:spPr>
            <a:xfrm>
              <a:off x="167786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支付服务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45" name="组 44"/>
          <p:cNvGrpSpPr/>
          <p:nvPr/>
        </p:nvGrpSpPr>
        <p:grpSpPr>
          <a:xfrm>
            <a:off x="899408" y="3042803"/>
            <a:ext cx="2013086" cy="292688"/>
            <a:chOff x="998537" y="5232209"/>
            <a:chExt cx="1307255" cy="250982"/>
          </a:xfrm>
        </p:grpSpPr>
        <p:sp>
          <p:nvSpPr>
            <p:cNvPr id="46" name="Rectangle 152"/>
            <p:cNvSpPr/>
            <p:nvPr/>
          </p:nvSpPr>
          <p:spPr>
            <a:xfrm>
              <a:off x="99853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城市列表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7" name="Rectangle 152"/>
            <p:cNvSpPr/>
            <p:nvPr/>
          </p:nvSpPr>
          <p:spPr>
            <a:xfrm>
              <a:off x="167786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反馈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53" name="Rectangle 65"/>
          <p:cNvSpPr/>
          <p:nvPr/>
        </p:nvSpPr>
        <p:spPr>
          <a:xfrm>
            <a:off x="757474" y="3874173"/>
            <a:ext cx="2293856" cy="1391837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vert="horz" wrap="square" lIns="203200" tIns="80000" rIns="203200" bIns="101600" rtlCol="0" anchor="t" anchorCtr="0">
            <a:noAutofit/>
          </a:bodyPr>
          <a:lstStyle/>
          <a:p>
            <a:pPr algn="ctr"/>
            <a:r>
              <a:rPr lang="zh-CN" altLang="en-US" sz="1111" b="1" dirty="0">
                <a:latin typeface="Microsoft YaHei" charset="-122"/>
                <a:ea typeface="Microsoft YaHei" charset="-122"/>
                <a:cs typeface="Microsoft YaHei" charset="-122"/>
              </a:rPr>
              <a:t>核心框架层</a:t>
            </a:r>
            <a:endParaRPr lang="en-GB" sz="1111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56" name="组 55"/>
          <p:cNvGrpSpPr/>
          <p:nvPr/>
        </p:nvGrpSpPr>
        <p:grpSpPr>
          <a:xfrm>
            <a:off x="899408" y="4272115"/>
            <a:ext cx="2013086" cy="292688"/>
            <a:chOff x="998537" y="5232209"/>
            <a:chExt cx="1307255" cy="250982"/>
          </a:xfrm>
        </p:grpSpPr>
        <p:sp>
          <p:nvSpPr>
            <p:cNvPr id="57" name="Rectangle 152"/>
            <p:cNvSpPr/>
            <p:nvPr/>
          </p:nvSpPr>
          <p:spPr>
            <a:xfrm>
              <a:off x="99853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前端框架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58" name="Rectangle 152"/>
            <p:cNvSpPr/>
            <p:nvPr/>
          </p:nvSpPr>
          <p:spPr>
            <a:xfrm>
              <a:off x="167786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en-US" altLang="zh-CN" sz="889" dirty="0">
                  <a:latin typeface="Microsoft YaHei" charset="-122"/>
                  <a:ea typeface="Microsoft YaHei" charset="-122"/>
                  <a:cs typeface="Microsoft YaHei" charset="-122"/>
                </a:rPr>
                <a:t>Hybrid</a:t>
              </a:r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框架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59" name="组 58"/>
          <p:cNvGrpSpPr/>
          <p:nvPr/>
        </p:nvGrpSpPr>
        <p:grpSpPr>
          <a:xfrm>
            <a:off x="899408" y="4742875"/>
            <a:ext cx="2013086" cy="292688"/>
            <a:chOff x="998537" y="5232209"/>
            <a:chExt cx="1307255" cy="250982"/>
          </a:xfrm>
        </p:grpSpPr>
        <p:sp>
          <p:nvSpPr>
            <p:cNvPr id="60" name="Rectangle 152"/>
            <p:cNvSpPr/>
            <p:nvPr/>
          </p:nvSpPr>
          <p:spPr>
            <a:xfrm>
              <a:off x="99853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en-US" altLang="zh-CN" sz="889" dirty="0">
                  <a:latin typeface="Microsoft YaHei" charset="-122"/>
                  <a:ea typeface="Microsoft YaHei" charset="-122"/>
                  <a:cs typeface="Microsoft YaHei" charset="-122"/>
                </a:rPr>
                <a:t>UI</a:t>
              </a:r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组件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1" name="Rectangle 152"/>
            <p:cNvSpPr/>
            <p:nvPr/>
          </p:nvSpPr>
          <p:spPr>
            <a:xfrm>
              <a:off x="1677867" y="5232209"/>
              <a:ext cx="627925" cy="25098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0" tIns="0" rIns="0" bIns="0" rtlCol="0" anchor="ctr">
              <a:noAutofit/>
            </a:bodyPr>
            <a:lstStyle/>
            <a:p>
              <a:pPr algn="ctr"/>
              <a:r>
                <a:rPr lang="zh-CN" altLang="en-US" sz="889" dirty="0">
                  <a:latin typeface="Microsoft YaHei" charset="-122"/>
                  <a:ea typeface="Microsoft YaHei" charset="-122"/>
                  <a:cs typeface="Microsoft YaHei" charset="-122"/>
                </a:rPr>
                <a:t>构建服务</a:t>
              </a:r>
              <a:endParaRPr lang="en-GB" altLang="zh-CN" sz="889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62" name="组 61"/>
          <p:cNvGrpSpPr/>
          <p:nvPr/>
        </p:nvGrpSpPr>
        <p:grpSpPr>
          <a:xfrm>
            <a:off x="3588766" y="681299"/>
            <a:ext cx="1218590" cy="2079076"/>
            <a:chOff x="2620988" y="248912"/>
            <a:chExt cx="2459151" cy="5171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3" name="Shape 164"/>
            <p:cNvSpPr/>
            <p:nvPr/>
          </p:nvSpPr>
          <p:spPr>
            <a:xfrm>
              <a:off x="2620988" y="248912"/>
              <a:ext cx="2459151" cy="5171088"/>
            </a:xfrm>
            <a:prstGeom prst="roundRect">
              <a:avLst>
                <a:gd name="adj" fmla="val 16428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6444" tIns="56444" rIns="56444" bIns="56444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167" dirty="0">
                <a:solidFill>
                  <a:srgbClr val="404040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4" name="椭圆 63"/>
            <p:cNvSpPr/>
            <p:nvPr/>
          </p:nvSpPr>
          <p:spPr bwMode="auto">
            <a:xfrm>
              <a:off x="3633815" y="4819999"/>
              <a:ext cx="433496" cy="433155"/>
            </a:xfrm>
            <a:prstGeom prst="ellipse">
              <a:avLst/>
            </a:prstGeom>
            <a:noFill/>
            <a:ln w="28575">
              <a:solidFill>
                <a:srgbClr val="F79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5" name="椭圆 64"/>
            <p:cNvSpPr/>
            <p:nvPr/>
          </p:nvSpPr>
          <p:spPr bwMode="auto">
            <a:xfrm>
              <a:off x="3786713" y="402399"/>
              <a:ext cx="127701" cy="127601"/>
            </a:xfrm>
            <a:prstGeom prst="ellipse">
              <a:avLst/>
            </a:prstGeom>
            <a:solidFill>
              <a:srgbClr val="F79646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6" name="椭圆 65"/>
            <p:cNvSpPr/>
            <p:nvPr/>
          </p:nvSpPr>
          <p:spPr bwMode="auto">
            <a:xfrm>
              <a:off x="3482813" y="644799"/>
              <a:ext cx="45755" cy="4571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cxnSp>
          <p:nvCxnSpPr>
            <p:cNvPr id="67" name="直接连接符 2"/>
            <p:cNvCxnSpPr/>
            <p:nvPr/>
          </p:nvCxnSpPr>
          <p:spPr>
            <a:xfrm>
              <a:off x="3628013" y="670518"/>
              <a:ext cx="433496" cy="0"/>
            </a:xfrm>
            <a:prstGeom prst="line">
              <a:avLst/>
            </a:prstGeom>
            <a:ln w="57150" cmpd="sng">
              <a:solidFill>
                <a:srgbClr val="F7964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Shape 164"/>
            <p:cNvSpPr/>
            <p:nvPr/>
          </p:nvSpPr>
          <p:spPr>
            <a:xfrm>
              <a:off x="2766174" y="939999"/>
              <a:ext cx="2168779" cy="3760001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6444" tIns="56444" rIns="56444" bIns="56444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167" dirty="0">
                <a:solidFill>
                  <a:srgbClr val="404040"/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721" y="3588569"/>
            <a:ext cx="1106307" cy="156089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149" y="944694"/>
            <a:ext cx="1089914" cy="1530264"/>
          </a:xfrm>
          <a:prstGeom prst="rect">
            <a:avLst/>
          </a:prstGeom>
        </p:spPr>
      </p:pic>
      <p:sp>
        <p:nvSpPr>
          <p:cNvPr id="74" name="梯形 73"/>
          <p:cNvSpPr/>
          <p:nvPr/>
        </p:nvSpPr>
        <p:spPr>
          <a:xfrm>
            <a:off x="6074186" y="2421341"/>
            <a:ext cx="709734" cy="344348"/>
          </a:xfrm>
          <a:prstGeom prst="trapezoid">
            <a:avLst/>
          </a:prstGeom>
          <a:solidFill>
            <a:schemeClr val="accent6"/>
          </a:solidFill>
          <a:ln w="12700" cap="flat">
            <a:solidFill>
              <a:srgbClr val="F79646"/>
            </a:solidFill>
            <a:prstDash val="solid"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56444" tIns="56444" rIns="56444" bIns="56444" numCol="1" anchor="ctr">
            <a:noAutofit/>
          </a:bodyPr>
          <a:lstStyle/>
          <a:p>
            <a:pPr algn="ctr"/>
            <a:endParaRPr lang="zh-CN" altLang="en-US" sz="1167">
              <a:solidFill>
                <a:srgbClr val="404040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75" name="直接连接符 2"/>
          <p:cNvCxnSpPr/>
          <p:nvPr/>
        </p:nvCxnSpPr>
        <p:spPr>
          <a:xfrm>
            <a:off x="5838515" y="2786274"/>
            <a:ext cx="1181074" cy="0"/>
          </a:xfrm>
          <a:prstGeom prst="line">
            <a:avLst/>
          </a:prstGeom>
          <a:ln w="57150" cmpd="sng">
            <a:solidFill>
              <a:srgbClr val="F79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Shape 164"/>
          <p:cNvSpPr/>
          <p:nvPr/>
        </p:nvSpPr>
        <p:spPr>
          <a:xfrm>
            <a:off x="5314182" y="861357"/>
            <a:ext cx="2229744" cy="1559984"/>
          </a:xfrm>
          <a:prstGeom prst="roundRect">
            <a:avLst>
              <a:gd name="adj" fmla="val 10985"/>
            </a:avLst>
          </a:prstGeom>
          <a:noFill/>
          <a:ln w="12700" cap="flat">
            <a:solidFill>
              <a:srgbClr val="F79646"/>
            </a:solidFill>
            <a:prstDash val="solid"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6444" tIns="56444" rIns="56444" bIns="56444" numCol="1" anchor="ctr">
            <a:noAutofit/>
          </a:bodyPr>
          <a:lstStyle/>
          <a:p>
            <a:pPr algn="ctr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167" dirty="0">
              <a:solidFill>
                <a:srgbClr val="404040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2561" y="1091784"/>
            <a:ext cx="1832990" cy="1076882"/>
          </a:xfrm>
          <a:prstGeom prst="rect">
            <a:avLst/>
          </a:prstGeom>
        </p:spPr>
      </p:pic>
      <p:sp>
        <p:nvSpPr>
          <p:cNvPr id="84" name="梯形 83"/>
          <p:cNvSpPr/>
          <p:nvPr/>
        </p:nvSpPr>
        <p:spPr>
          <a:xfrm>
            <a:off x="6074186" y="5064857"/>
            <a:ext cx="709734" cy="344348"/>
          </a:xfrm>
          <a:prstGeom prst="trapezoid">
            <a:avLst/>
          </a:prstGeom>
          <a:solidFill>
            <a:schemeClr val="accent6"/>
          </a:solidFill>
          <a:ln w="12700" cap="flat">
            <a:solidFill>
              <a:srgbClr val="F79646"/>
            </a:solidFill>
            <a:prstDash val="solid"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56444" tIns="56444" rIns="56444" bIns="56444" numCol="1" anchor="ctr">
            <a:noAutofit/>
          </a:bodyPr>
          <a:lstStyle/>
          <a:p>
            <a:pPr algn="ctr"/>
            <a:endParaRPr lang="zh-CN" altLang="en-US" sz="1167">
              <a:solidFill>
                <a:srgbClr val="404040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85" name="直接连接符 2"/>
          <p:cNvCxnSpPr/>
          <p:nvPr/>
        </p:nvCxnSpPr>
        <p:spPr>
          <a:xfrm>
            <a:off x="5838515" y="5429790"/>
            <a:ext cx="1181074" cy="0"/>
          </a:xfrm>
          <a:prstGeom prst="line">
            <a:avLst/>
          </a:prstGeom>
          <a:ln w="57150" cmpd="sng">
            <a:solidFill>
              <a:srgbClr val="F79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Shape 164"/>
          <p:cNvSpPr/>
          <p:nvPr/>
        </p:nvSpPr>
        <p:spPr>
          <a:xfrm>
            <a:off x="5314182" y="3504872"/>
            <a:ext cx="2229744" cy="1559984"/>
          </a:xfrm>
          <a:prstGeom prst="roundRect">
            <a:avLst>
              <a:gd name="adj" fmla="val 10985"/>
            </a:avLst>
          </a:prstGeom>
          <a:noFill/>
          <a:ln w="12700" cap="flat">
            <a:solidFill>
              <a:srgbClr val="F79646"/>
            </a:solidFill>
            <a:prstDash val="solid"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6444" tIns="56444" rIns="56444" bIns="56444" numCol="1" anchor="ctr">
            <a:noAutofit/>
          </a:bodyPr>
          <a:lstStyle/>
          <a:p>
            <a:pPr algn="ctr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167" dirty="0">
              <a:solidFill>
                <a:srgbClr val="404040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3155" y="3719592"/>
            <a:ext cx="1826047" cy="1076882"/>
          </a:xfrm>
          <a:prstGeom prst="rect">
            <a:avLst/>
          </a:prstGeom>
        </p:spPr>
      </p:pic>
      <p:sp>
        <p:nvSpPr>
          <p:cNvPr id="73" name="Rectangle 50"/>
          <p:cNvSpPr/>
          <p:nvPr/>
        </p:nvSpPr>
        <p:spPr>
          <a:xfrm>
            <a:off x="8063105" y="757377"/>
            <a:ext cx="1687857" cy="4672413"/>
          </a:xfrm>
          <a:prstGeom prst="rect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</a:ln>
        </p:spPr>
        <p:txBody>
          <a:bodyPr vert="horz" wrap="square" lIns="203200" tIns="101600" rIns="203200" bIns="101600" rtlCol="0" anchor="ctr">
            <a:noAutofit/>
          </a:bodyPr>
          <a:lstStyle/>
          <a:p>
            <a:pPr algn="ctr"/>
            <a:endParaRPr lang="en-GB" sz="778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8329199" y="603791"/>
            <a:ext cx="1235542" cy="24622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臣妾做不到</a:t>
            </a:r>
            <a:endParaRPr lang="en-GB" altLang="zh-CN" sz="1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8" name="任意形状 77"/>
          <p:cNvSpPr/>
          <p:nvPr/>
        </p:nvSpPr>
        <p:spPr>
          <a:xfrm>
            <a:off x="8415442" y="1171183"/>
            <a:ext cx="1063057" cy="1003200"/>
          </a:xfrm>
          <a:custGeom>
            <a:avLst/>
            <a:gdLst>
              <a:gd name="connsiteX0" fmla="*/ 0 w 1007417"/>
              <a:gd name="connsiteY0" fmla="*/ 503709 h 1007417"/>
              <a:gd name="connsiteX1" fmla="*/ 503709 w 1007417"/>
              <a:gd name="connsiteY1" fmla="*/ 0 h 1007417"/>
              <a:gd name="connsiteX2" fmla="*/ 1007418 w 1007417"/>
              <a:gd name="connsiteY2" fmla="*/ 503709 h 1007417"/>
              <a:gd name="connsiteX3" fmla="*/ 503709 w 1007417"/>
              <a:gd name="connsiteY3" fmla="*/ 1007418 h 1007417"/>
              <a:gd name="connsiteX4" fmla="*/ 0 w 1007417"/>
              <a:gd name="connsiteY4" fmla="*/ 503709 h 1007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7417" h="1007417">
                <a:moveTo>
                  <a:pt x="0" y="503709"/>
                </a:moveTo>
                <a:cubicBezTo>
                  <a:pt x="0" y="225518"/>
                  <a:pt x="225518" y="0"/>
                  <a:pt x="503709" y="0"/>
                </a:cubicBezTo>
                <a:cubicBezTo>
                  <a:pt x="781900" y="0"/>
                  <a:pt x="1007418" y="225518"/>
                  <a:pt x="1007418" y="503709"/>
                </a:cubicBezTo>
                <a:cubicBezTo>
                  <a:pt x="1007418" y="781900"/>
                  <a:pt x="781900" y="1007418"/>
                  <a:pt x="503709" y="1007418"/>
                </a:cubicBezTo>
                <a:cubicBezTo>
                  <a:pt x="225518" y="1007418"/>
                  <a:pt x="0" y="781900"/>
                  <a:pt x="0" y="503709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194970" tIns="194970" rIns="194970" bIns="194970" numCol="1" spcCol="1270" anchor="ctr" anchorCtr="0">
            <a:noAutofit/>
          </a:bodyPr>
          <a:lstStyle/>
          <a:p>
            <a:pPr algn="ctr" defTabSz="1086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UI</a:t>
            </a:r>
            <a:r>
              <a: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组件</a:t>
            </a:r>
            <a:endParaRPr lang="zh-CN" altLang="en-US" sz="1333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9" name="任意形状 78"/>
          <p:cNvSpPr/>
          <p:nvPr/>
        </p:nvSpPr>
        <p:spPr>
          <a:xfrm>
            <a:off x="8375504" y="2656897"/>
            <a:ext cx="1063057" cy="997483"/>
          </a:xfrm>
          <a:custGeom>
            <a:avLst/>
            <a:gdLst>
              <a:gd name="connsiteX0" fmla="*/ 0 w 1007417"/>
              <a:gd name="connsiteY0" fmla="*/ 503709 h 1007417"/>
              <a:gd name="connsiteX1" fmla="*/ 503709 w 1007417"/>
              <a:gd name="connsiteY1" fmla="*/ 0 h 1007417"/>
              <a:gd name="connsiteX2" fmla="*/ 1007418 w 1007417"/>
              <a:gd name="connsiteY2" fmla="*/ 503709 h 1007417"/>
              <a:gd name="connsiteX3" fmla="*/ 503709 w 1007417"/>
              <a:gd name="connsiteY3" fmla="*/ 1007418 h 1007417"/>
              <a:gd name="connsiteX4" fmla="*/ 0 w 1007417"/>
              <a:gd name="connsiteY4" fmla="*/ 503709 h 1007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7417" h="1007417">
                <a:moveTo>
                  <a:pt x="0" y="503709"/>
                </a:moveTo>
                <a:cubicBezTo>
                  <a:pt x="0" y="225518"/>
                  <a:pt x="225518" y="0"/>
                  <a:pt x="503709" y="0"/>
                </a:cubicBezTo>
                <a:cubicBezTo>
                  <a:pt x="781900" y="0"/>
                  <a:pt x="1007418" y="225518"/>
                  <a:pt x="1007418" y="503709"/>
                </a:cubicBezTo>
                <a:cubicBezTo>
                  <a:pt x="1007418" y="781900"/>
                  <a:pt x="781900" y="1007418"/>
                  <a:pt x="503709" y="1007418"/>
                </a:cubicBezTo>
                <a:cubicBezTo>
                  <a:pt x="225518" y="1007418"/>
                  <a:pt x="0" y="781900"/>
                  <a:pt x="0" y="50370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194970" tIns="194970" rIns="194970" bIns="194970" numCol="1" spcCol="1270" anchor="ctr" anchorCtr="0">
            <a:noAutofit/>
          </a:bodyPr>
          <a:lstStyle/>
          <a:p>
            <a:pPr algn="ctr" defTabSz="1086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222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前后分离</a:t>
            </a:r>
            <a:endParaRPr lang="zh-CN" altLang="en-US" sz="1222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0" name="任意形状 79"/>
          <p:cNvSpPr/>
          <p:nvPr/>
        </p:nvSpPr>
        <p:spPr>
          <a:xfrm>
            <a:off x="8375504" y="4136840"/>
            <a:ext cx="1063057" cy="1002611"/>
          </a:xfrm>
          <a:custGeom>
            <a:avLst/>
            <a:gdLst>
              <a:gd name="connsiteX0" fmla="*/ 0 w 1007417"/>
              <a:gd name="connsiteY0" fmla="*/ 503709 h 1007417"/>
              <a:gd name="connsiteX1" fmla="*/ 503709 w 1007417"/>
              <a:gd name="connsiteY1" fmla="*/ 0 h 1007417"/>
              <a:gd name="connsiteX2" fmla="*/ 1007418 w 1007417"/>
              <a:gd name="connsiteY2" fmla="*/ 503709 h 1007417"/>
              <a:gd name="connsiteX3" fmla="*/ 503709 w 1007417"/>
              <a:gd name="connsiteY3" fmla="*/ 1007418 h 1007417"/>
              <a:gd name="connsiteX4" fmla="*/ 0 w 1007417"/>
              <a:gd name="connsiteY4" fmla="*/ 503709 h 1007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7417" h="1007417">
                <a:moveTo>
                  <a:pt x="0" y="503709"/>
                </a:moveTo>
                <a:cubicBezTo>
                  <a:pt x="0" y="225518"/>
                  <a:pt x="225518" y="0"/>
                  <a:pt x="503709" y="0"/>
                </a:cubicBezTo>
                <a:cubicBezTo>
                  <a:pt x="781900" y="0"/>
                  <a:pt x="1007418" y="225518"/>
                  <a:pt x="1007418" y="503709"/>
                </a:cubicBezTo>
                <a:cubicBezTo>
                  <a:pt x="1007418" y="781900"/>
                  <a:pt x="781900" y="1007418"/>
                  <a:pt x="503709" y="1007418"/>
                </a:cubicBezTo>
                <a:cubicBezTo>
                  <a:pt x="225518" y="1007418"/>
                  <a:pt x="0" y="781900"/>
                  <a:pt x="0" y="50370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194970" tIns="194970" rIns="194970" bIns="194970" numCol="1" spcCol="1270" anchor="ctr" anchorCtr="0">
            <a:noAutofit/>
          </a:bodyPr>
          <a:lstStyle/>
          <a:p>
            <a:pPr algn="ctr" defTabSz="1086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222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体系化</a:t>
            </a:r>
            <a:endParaRPr lang="zh-CN" altLang="en-US" sz="1222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9504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animBg="1"/>
      <p:bldP spid="148" grpId="0" animBg="1"/>
      <p:bldP spid="40" grpId="0" animBg="1"/>
      <p:bldP spid="41" grpId="0" animBg="1"/>
      <p:bldP spid="53" grpId="0" animBg="1"/>
      <p:bldP spid="74" grpId="0" animBg="1"/>
      <p:bldP spid="76" grpId="0" animBg="1"/>
      <p:bldP spid="84" grpId="0" animBg="1"/>
      <p:bldP spid="86" grpId="0" animBg="1"/>
      <p:bldP spid="73" grpId="0" animBg="1"/>
      <p:bldP spid="77" grpId="0" animBg="1"/>
      <p:bldP spid="78" grpId="0" animBg="1"/>
      <p:bldP spid="79" grpId="0" animBg="1"/>
      <p:bldP spid="8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 19"/>
          <p:cNvGrpSpPr/>
          <p:nvPr/>
        </p:nvGrpSpPr>
        <p:grpSpPr>
          <a:xfrm>
            <a:off x="6082017" y="914400"/>
            <a:ext cx="2217515" cy="4593838"/>
            <a:chOff x="2620988" y="248912"/>
            <a:chExt cx="2459151" cy="5171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Shape 164"/>
            <p:cNvSpPr/>
            <p:nvPr/>
          </p:nvSpPr>
          <p:spPr>
            <a:xfrm>
              <a:off x="2620988" y="248912"/>
              <a:ext cx="2459151" cy="5171088"/>
            </a:xfrm>
            <a:prstGeom prst="roundRect">
              <a:avLst>
                <a:gd name="adj" fmla="val 16428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6444" tIns="56444" rIns="56444" bIns="56444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167" dirty="0">
                <a:solidFill>
                  <a:srgbClr val="404040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2" name="椭圆 21"/>
            <p:cNvSpPr/>
            <p:nvPr/>
          </p:nvSpPr>
          <p:spPr bwMode="auto">
            <a:xfrm>
              <a:off x="3633815" y="4819999"/>
              <a:ext cx="433496" cy="433155"/>
            </a:xfrm>
            <a:prstGeom prst="ellipse">
              <a:avLst/>
            </a:prstGeom>
            <a:noFill/>
            <a:ln w="28575">
              <a:solidFill>
                <a:srgbClr val="F79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3" name="椭圆 22"/>
            <p:cNvSpPr/>
            <p:nvPr/>
          </p:nvSpPr>
          <p:spPr bwMode="auto">
            <a:xfrm>
              <a:off x="3786713" y="402399"/>
              <a:ext cx="127701" cy="127601"/>
            </a:xfrm>
            <a:prstGeom prst="ellipse">
              <a:avLst/>
            </a:prstGeom>
            <a:solidFill>
              <a:srgbClr val="F79646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5" name="椭圆 24"/>
            <p:cNvSpPr/>
            <p:nvPr/>
          </p:nvSpPr>
          <p:spPr bwMode="auto">
            <a:xfrm>
              <a:off x="3482813" y="644799"/>
              <a:ext cx="45755" cy="45719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cxnSp>
          <p:nvCxnSpPr>
            <p:cNvPr id="27" name="直接连接符 2"/>
            <p:cNvCxnSpPr/>
            <p:nvPr/>
          </p:nvCxnSpPr>
          <p:spPr>
            <a:xfrm>
              <a:off x="3628013" y="670518"/>
              <a:ext cx="433496" cy="0"/>
            </a:xfrm>
            <a:prstGeom prst="line">
              <a:avLst/>
            </a:prstGeom>
            <a:ln w="57150" cmpd="sng">
              <a:solidFill>
                <a:srgbClr val="F7964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Shape 164"/>
            <p:cNvSpPr/>
            <p:nvPr/>
          </p:nvSpPr>
          <p:spPr>
            <a:xfrm>
              <a:off x="2766174" y="939999"/>
              <a:ext cx="2168779" cy="3760001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F79646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6444" tIns="56444" rIns="56444" bIns="56444" numCol="1" anchor="ctr">
              <a:noAutofit/>
            </a:bodyPr>
            <a:lstStyle/>
            <a:p>
              <a:pPr algn="ctr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 lang="en-US" altLang="zh-CN" sz="1167" dirty="0">
                <a:solidFill>
                  <a:srgbClr val="404040"/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6273949" y="410168"/>
            <a:ext cx="171849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556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kumimoji="1" lang="zh-CN" altLang="en-US" sz="1556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556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Native</a:t>
            </a:r>
            <a:endParaRPr kumimoji="1" lang="en-US" altLang="zh-CN" sz="1556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6457795" y="2487019"/>
            <a:ext cx="1377933" cy="11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222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抱歉</a:t>
            </a:r>
          </a:p>
          <a:p>
            <a:pPr algn="ctr"/>
            <a:r>
              <a:rPr kumimoji="1" lang="zh-CN" altLang="en-US" sz="2222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没有参与</a:t>
            </a:r>
          </a:p>
          <a:p>
            <a:pPr algn="ctr"/>
            <a:r>
              <a:rPr kumimoji="1" lang="zh-CN" altLang="en-US" sz="2222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！！！</a:t>
            </a:r>
            <a:endParaRPr kumimoji="1" lang="en-US" altLang="zh-CN" sz="2222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3" name="图片 42" descr="6.pic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813" y="1533146"/>
            <a:ext cx="1925019" cy="3347782"/>
          </a:xfrm>
          <a:prstGeom prst="rect">
            <a:avLst/>
          </a:prstGeom>
        </p:spPr>
      </p:pic>
      <p:pic>
        <p:nvPicPr>
          <p:cNvPr id="44" name="图片 43" descr="2.pic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814" y="1557485"/>
            <a:ext cx="1925019" cy="3323443"/>
          </a:xfrm>
          <a:prstGeom prst="rect">
            <a:avLst/>
          </a:prstGeom>
        </p:spPr>
      </p:pic>
      <p:pic>
        <p:nvPicPr>
          <p:cNvPr id="45" name="图片 44" descr="4.pic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814" y="1530968"/>
            <a:ext cx="1925020" cy="3349960"/>
          </a:xfrm>
          <a:prstGeom prst="rect">
            <a:avLst/>
          </a:prstGeom>
        </p:spPr>
      </p:pic>
      <p:pic>
        <p:nvPicPr>
          <p:cNvPr id="46" name="图片 45" descr="7.pic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692" y="1519952"/>
            <a:ext cx="1928141" cy="3347782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6">
            <a:alphaModFix amt="73000"/>
          </a:blip>
          <a:srcRect l="41982" r="12593"/>
          <a:stretch/>
        </p:blipFill>
        <p:spPr>
          <a:xfrm>
            <a:off x="-5177" y="0"/>
            <a:ext cx="4328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740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梯形 50"/>
          <p:cNvSpPr/>
          <p:nvPr/>
        </p:nvSpPr>
        <p:spPr>
          <a:xfrm>
            <a:off x="1248292" y="3867632"/>
            <a:ext cx="709734" cy="344348"/>
          </a:xfrm>
          <a:prstGeom prst="trapezoid">
            <a:avLst/>
          </a:prstGeom>
          <a:solidFill>
            <a:schemeClr val="accent6"/>
          </a:solidFill>
          <a:ln w="12700" cap="flat">
            <a:solidFill>
              <a:srgbClr val="F79646"/>
            </a:solidFill>
            <a:prstDash val="solid"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56444" tIns="56444" rIns="56444" bIns="56444" numCol="1" anchor="ctr">
            <a:noAutofit/>
          </a:bodyPr>
          <a:lstStyle/>
          <a:p>
            <a:pPr algn="ctr"/>
            <a:endParaRPr lang="zh-CN" altLang="en-US" sz="1167">
              <a:solidFill>
                <a:srgbClr val="404040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52" name="直接连接符 2"/>
          <p:cNvCxnSpPr/>
          <p:nvPr/>
        </p:nvCxnSpPr>
        <p:spPr>
          <a:xfrm>
            <a:off x="1012621" y="4232565"/>
            <a:ext cx="1181074" cy="0"/>
          </a:xfrm>
          <a:prstGeom prst="line">
            <a:avLst/>
          </a:prstGeom>
          <a:ln w="57150" cmpd="sng">
            <a:solidFill>
              <a:srgbClr val="F79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Shape 164"/>
          <p:cNvSpPr/>
          <p:nvPr/>
        </p:nvSpPr>
        <p:spPr>
          <a:xfrm>
            <a:off x="488288" y="2307647"/>
            <a:ext cx="2229744" cy="1559984"/>
          </a:xfrm>
          <a:prstGeom prst="roundRect">
            <a:avLst>
              <a:gd name="adj" fmla="val 10985"/>
            </a:avLst>
          </a:prstGeom>
          <a:noFill/>
          <a:ln w="12700" cap="flat">
            <a:solidFill>
              <a:srgbClr val="F79646"/>
            </a:solidFill>
            <a:prstDash val="solid"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6444" tIns="56444" rIns="56444" bIns="56444" numCol="1" anchor="ctr">
            <a:noAutofit/>
          </a:bodyPr>
          <a:lstStyle/>
          <a:p>
            <a:pPr algn="ctr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167" dirty="0">
              <a:solidFill>
                <a:srgbClr val="404040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66" y="2538075"/>
            <a:ext cx="1832990" cy="1076882"/>
          </a:xfrm>
          <a:prstGeom prst="rect">
            <a:avLst/>
          </a:prstGeom>
        </p:spPr>
      </p:pic>
      <p:sp>
        <p:nvSpPr>
          <p:cNvPr id="55" name="梯形 54"/>
          <p:cNvSpPr/>
          <p:nvPr/>
        </p:nvSpPr>
        <p:spPr>
          <a:xfrm>
            <a:off x="8253784" y="3867632"/>
            <a:ext cx="709734" cy="344348"/>
          </a:xfrm>
          <a:prstGeom prst="trapezoid">
            <a:avLst/>
          </a:prstGeom>
          <a:solidFill>
            <a:schemeClr val="accent6"/>
          </a:solidFill>
          <a:ln w="12700" cap="flat">
            <a:solidFill>
              <a:srgbClr val="F79646"/>
            </a:solidFill>
            <a:prstDash val="solid"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56444" tIns="56444" rIns="56444" bIns="56444" numCol="1" anchor="ctr">
            <a:noAutofit/>
          </a:bodyPr>
          <a:lstStyle/>
          <a:p>
            <a:pPr algn="ctr"/>
            <a:endParaRPr lang="zh-CN" altLang="en-US" sz="1167">
              <a:solidFill>
                <a:srgbClr val="404040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56" name="直接连接符 2"/>
          <p:cNvCxnSpPr/>
          <p:nvPr/>
        </p:nvCxnSpPr>
        <p:spPr>
          <a:xfrm>
            <a:off x="8018113" y="4232565"/>
            <a:ext cx="1181074" cy="0"/>
          </a:xfrm>
          <a:prstGeom prst="line">
            <a:avLst/>
          </a:prstGeom>
          <a:ln w="57150" cmpd="sng">
            <a:solidFill>
              <a:srgbClr val="F79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Shape 164"/>
          <p:cNvSpPr/>
          <p:nvPr/>
        </p:nvSpPr>
        <p:spPr>
          <a:xfrm>
            <a:off x="7493780" y="2307647"/>
            <a:ext cx="2229744" cy="1559984"/>
          </a:xfrm>
          <a:prstGeom prst="roundRect">
            <a:avLst>
              <a:gd name="adj" fmla="val 10985"/>
            </a:avLst>
          </a:prstGeom>
          <a:noFill/>
          <a:ln w="12700" cap="flat">
            <a:solidFill>
              <a:srgbClr val="F79646"/>
            </a:solidFill>
            <a:prstDash val="solid"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6444" tIns="56444" rIns="56444" bIns="56444" numCol="1" anchor="ctr">
            <a:noAutofit/>
          </a:bodyPr>
          <a:lstStyle/>
          <a:p>
            <a:pPr algn="ctr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1167" dirty="0">
              <a:solidFill>
                <a:srgbClr val="404040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2753" y="2522367"/>
            <a:ext cx="1826047" cy="1076882"/>
          </a:xfrm>
          <a:prstGeom prst="rect">
            <a:avLst/>
          </a:prstGeom>
        </p:spPr>
      </p:pic>
      <p:grpSp>
        <p:nvGrpSpPr>
          <p:cNvPr id="60" name="组合 3">
            <a:extLst>
              <a:ext uri="{FF2B5EF4-FFF2-40B4-BE49-F238E27FC236}">
                <a16:creationId xmlns="" xmlns:a16="http://schemas.microsoft.com/office/drawing/2014/main" id="{F7FB039D-5A3A-4AE2-BA8E-F4809C4A9A46}"/>
              </a:ext>
            </a:extLst>
          </p:cNvPr>
          <p:cNvGrpSpPr/>
          <p:nvPr/>
        </p:nvGrpSpPr>
        <p:grpSpPr>
          <a:xfrm>
            <a:off x="3347356" y="1140445"/>
            <a:ext cx="3517094" cy="3833989"/>
            <a:chOff x="4487288" y="2020501"/>
            <a:chExt cx="3165385" cy="3450590"/>
          </a:xfrm>
        </p:grpSpPr>
        <p:grpSp>
          <p:nvGrpSpPr>
            <p:cNvPr id="61" name="Group 103">
              <a:extLst>
                <a:ext uri="{FF2B5EF4-FFF2-40B4-BE49-F238E27FC236}">
                  <a16:creationId xmlns="" xmlns:a16="http://schemas.microsoft.com/office/drawing/2014/main" id="{2E1D7E0B-67AD-409C-A2FF-926C8F224A25}"/>
                </a:ext>
              </a:extLst>
            </p:cNvPr>
            <p:cNvGrpSpPr>
              <a:grpSpLocks/>
            </p:cNvGrpSpPr>
            <p:nvPr/>
          </p:nvGrpSpPr>
          <p:grpSpPr>
            <a:xfrm>
              <a:off x="5969748" y="3576656"/>
              <a:ext cx="200514" cy="97391"/>
              <a:chOff x="4770546" y="2063614"/>
              <a:chExt cx="471307" cy="228920"/>
            </a:xfrm>
          </p:grpSpPr>
          <p:sp>
            <p:nvSpPr>
              <p:cNvPr id="72" name="Freeform 887">
                <a:extLst>
                  <a:ext uri="{FF2B5EF4-FFF2-40B4-BE49-F238E27FC236}">
                    <a16:creationId xmlns="" xmlns:a16="http://schemas.microsoft.com/office/drawing/2014/main" id="{47D064B8-00F7-4317-B8D1-DE3C5BE2B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0546" y="2063614"/>
                <a:ext cx="53864" cy="228920"/>
              </a:xfrm>
              <a:custGeom>
                <a:avLst/>
                <a:gdLst>
                  <a:gd name="T0" fmla="*/ 0 w 22"/>
                  <a:gd name="T1" fmla="*/ 72 h 101"/>
                  <a:gd name="T2" fmla="*/ 0 w 22"/>
                  <a:gd name="T3" fmla="*/ 0 h 101"/>
                  <a:gd name="T4" fmla="*/ 21 w 22"/>
                  <a:gd name="T5" fmla="*/ 0 h 101"/>
                  <a:gd name="T6" fmla="*/ 21 w 22"/>
                  <a:gd name="T7" fmla="*/ 90 h 101"/>
                  <a:gd name="T8" fmla="*/ 21 w 22"/>
                  <a:gd name="T9" fmla="*/ 90 h 101"/>
                  <a:gd name="T10" fmla="*/ 22 w 22"/>
                  <a:gd name="T11" fmla="*/ 101 h 101"/>
                  <a:gd name="T12" fmla="*/ 22 w 22"/>
                  <a:gd name="T13" fmla="*/ 101 h 101"/>
                  <a:gd name="T14" fmla="*/ 13 w 22"/>
                  <a:gd name="T15" fmla="*/ 94 h 101"/>
                  <a:gd name="T16" fmla="*/ 7 w 22"/>
                  <a:gd name="T17" fmla="*/ 88 h 101"/>
                  <a:gd name="T18" fmla="*/ 2 w 22"/>
                  <a:gd name="T19" fmla="*/ 80 h 101"/>
                  <a:gd name="T20" fmla="*/ 0 w 22"/>
                  <a:gd name="T21" fmla="*/ 77 h 101"/>
                  <a:gd name="T22" fmla="*/ 0 w 22"/>
                  <a:gd name="T23" fmla="*/ 7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2" h="101">
                    <a:moveTo>
                      <a:pt x="0" y="72"/>
                    </a:moveTo>
                    <a:lnTo>
                      <a:pt x="0" y="0"/>
                    </a:lnTo>
                    <a:lnTo>
                      <a:pt x="21" y="0"/>
                    </a:lnTo>
                    <a:lnTo>
                      <a:pt x="21" y="90"/>
                    </a:lnTo>
                    <a:lnTo>
                      <a:pt x="21" y="90"/>
                    </a:lnTo>
                    <a:lnTo>
                      <a:pt x="22" y="101"/>
                    </a:lnTo>
                    <a:lnTo>
                      <a:pt x="22" y="101"/>
                    </a:lnTo>
                    <a:lnTo>
                      <a:pt x="13" y="94"/>
                    </a:lnTo>
                    <a:lnTo>
                      <a:pt x="7" y="88"/>
                    </a:lnTo>
                    <a:lnTo>
                      <a:pt x="2" y="80"/>
                    </a:lnTo>
                    <a:lnTo>
                      <a:pt x="0" y="77"/>
                    </a:lnTo>
                    <a:lnTo>
                      <a:pt x="0" y="7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01600" tIns="50800" rIns="101600" bIns="5080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2000">
                  <a:cs typeface="+mn-ea"/>
                  <a:sym typeface="+mn-lt"/>
                </a:endParaRPr>
              </a:p>
            </p:txBody>
          </p:sp>
          <p:sp>
            <p:nvSpPr>
              <p:cNvPr id="73" name="Freeform 888">
                <a:extLst>
                  <a:ext uri="{FF2B5EF4-FFF2-40B4-BE49-F238E27FC236}">
                    <a16:creationId xmlns="" xmlns:a16="http://schemas.microsoft.com/office/drawing/2014/main" id="{15AF0BFE-DF7B-45E2-A373-80FA5BFFA9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7989" y="2063614"/>
                <a:ext cx="53864" cy="228920"/>
              </a:xfrm>
              <a:custGeom>
                <a:avLst/>
                <a:gdLst>
                  <a:gd name="T0" fmla="*/ 24 w 24"/>
                  <a:gd name="T1" fmla="*/ 72 h 102"/>
                  <a:gd name="T2" fmla="*/ 24 w 24"/>
                  <a:gd name="T3" fmla="*/ 72 h 102"/>
                  <a:gd name="T4" fmla="*/ 24 w 24"/>
                  <a:gd name="T5" fmla="*/ 77 h 102"/>
                  <a:gd name="T6" fmla="*/ 22 w 24"/>
                  <a:gd name="T7" fmla="*/ 80 h 102"/>
                  <a:gd name="T8" fmla="*/ 20 w 24"/>
                  <a:gd name="T9" fmla="*/ 84 h 102"/>
                  <a:gd name="T10" fmla="*/ 17 w 24"/>
                  <a:gd name="T11" fmla="*/ 89 h 102"/>
                  <a:gd name="T12" fmla="*/ 9 w 24"/>
                  <a:gd name="T13" fmla="*/ 95 h 102"/>
                  <a:gd name="T14" fmla="*/ 0 w 24"/>
                  <a:gd name="T15" fmla="*/ 102 h 102"/>
                  <a:gd name="T16" fmla="*/ 0 w 24"/>
                  <a:gd name="T17" fmla="*/ 102 h 102"/>
                  <a:gd name="T18" fmla="*/ 1 w 24"/>
                  <a:gd name="T19" fmla="*/ 90 h 102"/>
                  <a:gd name="T20" fmla="*/ 1 w 24"/>
                  <a:gd name="T21" fmla="*/ 0 h 102"/>
                  <a:gd name="T22" fmla="*/ 24 w 24"/>
                  <a:gd name="T23" fmla="*/ 0 h 102"/>
                  <a:gd name="T24" fmla="*/ 24 w 24"/>
                  <a:gd name="T25" fmla="*/ 7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" h="102">
                    <a:moveTo>
                      <a:pt x="24" y="72"/>
                    </a:moveTo>
                    <a:lnTo>
                      <a:pt x="24" y="72"/>
                    </a:lnTo>
                    <a:lnTo>
                      <a:pt x="24" y="77"/>
                    </a:lnTo>
                    <a:lnTo>
                      <a:pt x="22" y="80"/>
                    </a:lnTo>
                    <a:lnTo>
                      <a:pt x="20" y="84"/>
                    </a:lnTo>
                    <a:lnTo>
                      <a:pt x="17" y="89"/>
                    </a:lnTo>
                    <a:lnTo>
                      <a:pt x="9" y="95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1" y="90"/>
                    </a:lnTo>
                    <a:lnTo>
                      <a:pt x="1" y="0"/>
                    </a:lnTo>
                    <a:lnTo>
                      <a:pt x="24" y="0"/>
                    </a:lnTo>
                    <a:lnTo>
                      <a:pt x="24" y="7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01600" tIns="50800" rIns="101600" bIns="5080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2000">
                  <a:cs typeface="+mn-ea"/>
                  <a:sym typeface="+mn-lt"/>
                </a:endParaRPr>
              </a:p>
            </p:txBody>
          </p:sp>
          <p:sp>
            <p:nvSpPr>
              <p:cNvPr id="74" name="Freeform 890">
                <a:extLst>
                  <a:ext uri="{FF2B5EF4-FFF2-40B4-BE49-F238E27FC236}">
                    <a16:creationId xmlns="" xmlns:a16="http://schemas.microsoft.com/office/drawing/2014/main" id="{FE286D2F-0432-4DC7-ACDA-97CB6F15E7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0546" y="2063614"/>
                <a:ext cx="53864" cy="228920"/>
              </a:xfrm>
              <a:custGeom>
                <a:avLst/>
                <a:gdLst>
                  <a:gd name="T0" fmla="*/ 0 w 22"/>
                  <a:gd name="T1" fmla="*/ 0 h 101"/>
                  <a:gd name="T2" fmla="*/ 0 w 22"/>
                  <a:gd name="T3" fmla="*/ 0 h 101"/>
                  <a:gd name="T4" fmla="*/ 21 w 22"/>
                  <a:gd name="T5" fmla="*/ 0 h 101"/>
                  <a:gd name="T6" fmla="*/ 21 w 22"/>
                  <a:gd name="T7" fmla="*/ 90 h 101"/>
                  <a:gd name="T8" fmla="*/ 21 w 22"/>
                  <a:gd name="T9" fmla="*/ 90 h 101"/>
                  <a:gd name="T10" fmla="*/ 22 w 22"/>
                  <a:gd name="T11" fmla="*/ 101 h 101"/>
                  <a:gd name="T12" fmla="*/ 22 w 22"/>
                  <a:gd name="T13" fmla="*/ 101 h 101"/>
                  <a:gd name="T14" fmla="*/ 22 w 22"/>
                  <a:gd name="T15" fmla="*/ 101 h 101"/>
                  <a:gd name="T16" fmla="*/ 22 w 22"/>
                  <a:gd name="T17" fmla="*/ 101 h 101"/>
                  <a:gd name="T18" fmla="*/ 13 w 22"/>
                  <a:gd name="T19" fmla="*/ 94 h 101"/>
                  <a:gd name="T20" fmla="*/ 7 w 22"/>
                  <a:gd name="T21" fmla="*/ 88 h 101"/>
                  <a:gd name="T22" fmla="*/ 2 w 22"/>
                  <a:gd name="T23" fmla="*/ 80 h 101"/>
                  <a:gd name="T24" fmla="*/ 0 w 22"/>
                  <a:gd name="T25" fmla="*/ 77 h 101"/>
                  <a:gd name="T26" fmla="*/ 0 w 22"/>
                  <a:gd name="T27" fmla="*/ 72 h 101"/>
                  <a:gd name="T28" fmla="*/ 0 w 22"/>
                  <a:gd name="T29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101">
                    <a:moveTo>
                      <a:pt x="0" y="0"/>
                    </a:moveTo>
                    <a:lnTo>
                      <a:pt x="0" y="0"/>
                    </a:lnTo>
                    <a:lnTo>
                      <a:pt x="21" y="0"/>
                    </a:lnTo>
                    <a:lnTo>
                      <a:pt x="21" y="90"/>
                    </a:lnTo>
                    <a:lnTo>
                      <a:pt x="21" y="90"/>
                    </a:lnTo>
                    <a:lnTo>
                      <a:pt x="22" y="101"/>
                    </a:lnTo>
                    <a:lnTo>
                      <a:pt x="22" y="101"/>
                    </a:lnTo>
                    <a:lnTo>
                      <a:pt x="22" y="101"/>
                    </a:lnTo>
                    <a:lnTo>
                      <a:pt x="22" y="101"/>
                    </a:lnTo>
                    <a:lnTo>
                      <a:pt x="13" y="94"/>
                    </a:lnTo>
                    <a:lnTo>
                      <a:pt x="7" y="88"/>
                    </a:lnTo>
                    <a:lnTo>
                      <a:pt x="2" y="80"/>
                    </a:lnTo>
                    <a:lnTo>
                      <a:pt x="0" y="77"/>
                    </a:lnTo>
                    <a:lnTo>
                      <a:pt x="0" y="72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01600" tIns="50800" rIns="101600" bIns="5080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2000">
                  <a:cs typeface="+mn-ea"/>
                  <a:sym typeface="+mn-lt"/>
                </a:endParaRPr>
              </a:p>
            </p:txBody>
          </p:sp>
        </p:grpSp>
        <p:grpSp>
          <p:nvGrpSpPr>
            <p:cNvPr id="62" name="Group 1">
              <a:extLst>
                <a:ext uri="{FF2B5EF4-FFF2-40B4-BE49-F238E27FC236}">
                  <a16:creationId xmlns="" xmlns:a16="http://schemas.microsoft.com/office/drawing/2014/main" id="{0C376B06-1ED0-4C87-A3A4-A23F82423C5D}"/>
                </a:ext>
              </a:extLst>
            </p:cNvPr>
            <p:cNvGrpSpPr>
              <a:grpSpLocks/>
            </p:cNvGrpSpPr>
            <p:nvPr/>
          </p:nvGrpSpPr>
          <p:grpSpPr>
            <a:xfrm>
              <a:off x="4487288" y="2020501"/>
              <a:ext cx="3165385" cy="3450590"/>
              <a:chOff x="4487288" y="2020501"/>
              <a:chExt cx="3165385" cy="3450590"/>
            </a:xfrm>
          </p:grpSpPr>
          <p:grpSp>
            <p:nvGrpSpPr>
              <p:cNvPr id="63" name="Group 6">
                <a:extLst>
                  <a:ext uri="{FF2B5EF4-FFF2-40B4-BE49-F238E27FC236}">
                    <a16:creationId xmlns="" xmlns:a16="http://schemas.microsoft.com/office/drawing/2014/main" id="{A9ADA395-497D-4918-8A11-2D6DB466ECBA}"/>
                  </a:ext>
                </a:extLst>
              </p:cNvPr>
              <p:cNvGrpSpPr/>
              <p:nvPr/>
            </p:nvGrpSpPr>
            <p:grpSpPr>
              <a:xfrm>
                <a:off x="4487288" y="2020501"/>
                <a:ext cx="3165385" cy="3450590"/>
                <a:chOff x="895608" y="2019300"/>
                <a:chExt cx="2877624" cy="3136900"/>
              </a:xfrm>
              <a:gradFill>
                <a:gsLst>
                  <a:gs pos="0">
                    <a:srgbClr val="00B0F0"/>
                  </a:gs>
                  <a:gs pos="69000">
                    <a:srgbClr val="4CC1BA"/>
                  </a:gs>
                </a:gsLst>
                <a:lin ang="8100000" scaled="1"/>
              </a:gradFill>
            </p:grpSpPr>
            <p:sp>
              <p:nvSpPr>
                <p:cNvPr id="70" name="Freeform 370">
                  <a:extLst>
                    <a:ext uri="{FF2B5EF4-FFF2-40B4-BE49-F238E27FC236}">
                      <a16:creationId xmlns="" xmlns:a16="http://schemas.microsoft.com/office/drawing/2014/main" id="{C0ED6BCB-37C4-4F70-A9A3-12BB555FBBC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61627" y="2019300"/>
                  <a:ext cx="1411605" cy="3136900"/>
                </a:xfrm>
                <a:custGeom>
                  <a:avLst/>
                  <a:gdLst>
                    <a:gd name="T0" fmla="*/ 1116 w 1323"/>
                    <a:gd name="T1" fmla="*/ 851 h 2941"/>
                    <a:gd name="T2" fmla="*/ 998 w 1323"/>
                    <a:gd name="T3" fmla="*/ 522 h 2941"/>
                    <a:gd name="T4" fmla="*/ 787 w 1323"/>
                    <a:gd name="T5" fmla="*/ 403 h 2941"/>
                    <a:gd name="T6" fmla="*/ 655 w 1323"/>
                    <a:gd name="T7" fmla="*/ 132 h 2941"/>
                    <a:gd name="T8" fmla="*/ 434 w 1323"/>
                    <a:gd name="T9" fmla="*/ 165 h 2941"/>
                    <a:gd name="T10" fmla="*/ 281 w 1323"/>
                    <a:gd name="T11" fmla="*/ 8 h 2941"/>
                    <a:gd name="T12" fmla="*/ 50 w 1323"/>
                    <a:gd name="T13" fmla="*/ 79 h 2941"/>
                    <a:gd name="T14" fmla="*/ 18 w 1323"/>
                    <a:gd name="T15" fmla="*/ 1171 h 2941"/>
                    <a:gd name="T16" fmla="*/ 295 w 1323"/>
                    <a:gd name="T17" fmla="*/ 1250 h 2941"/>
                    <a:gd name="T18" fmla="*/ 394 w 1323"/>
                    <a:gd name="T19" fmla="*/ 1351 h 2941"/>
                    <a:gd name="T20" fmla="*/ 474 w 1323"/>
                    <a:gd name="T21" fmla="*/ 1579 h 2941"/>
                    <a:gd name="T22" fmla="*/ 493 w 1323"/>
                    <a:gd name="T23" fmla="*/ 1544 h 2941"/>
                    <a:gd name="T24" fmla="*/ 435 w 1323"/>
                    <a:gd name="T25" fmla="*/ 1346 h 2941"/>
                    <a:gd name="T26" fmla="*/ 299 w 1323"/>
                    <a:gd name="T27" fmla="*/ 1211 h 2941"/>
                    <a:gd name="T28" fmla="*/ 54 w 1323"/>
                    <a:gd name="T29" fmla="*/ 1151 h 2941"/>
                    <a:gd name="T30" fmla="*/ 80 w 1323"/>
                    <a:gd name="T31" fmla="*/ 104 h 2941"/>
                    <a:gd name="T32" fmla="*/ 277 w 1323"/>
                    <a:gd name="T33" fmla="*/ 49 h 2941"/>
                    <a:gd name="T34" fmla="*/ 401 w 1323"/>
                    <a:gd name="T35" fmla="*/ 252 h 2941"/>
                    <a:gd name="T36" fmla="*/ 457 w 1323"/>
                    <a:gd name="T37" fmla="*/ 198 h 2941"/>
                    <a:gd name="T38" fmla="*/ 607 w 1323"/>
                    <a:gd name="T39" fmla="*/ 158 h 2941"/>
                    <a:gd name="T40" fmla="*/ 747 w 1323"/>
                    <a:gd name="T41" fmla="*/ 330 h 2941"/>
                    <a:gd name="T42" fmla="*/ 640 w 1323"/>
                    <a:gd name="T43" fmla="*/ 565 h 2941"/>
                    <a:gd name="T44" fmla="*/ 666 w 1323"/>
                    <a:gd name="T45" fmla="*/ 597 h 2941"/>
                    <a:gd name="T46" fmla="*/ 877 w 1323"/>
                    <a:gd name="T47" fmla="*/ 487 h 2941"/>
                    <a:gd name="T48" fmla="*/ 989 w 1323"/>
                    <a:gd name="T49" fmla="*/ 620 h 2941"/>
                    <a:gd name="T50" fmla="*/ 903 w 1323"/>
                    <a:gd name="T51" fmla="*/ 1015 h 2941"/>
                    <a:gd name="T52" fmla="*/ 949 w 1323"/>
                    <a:gd name="T53" fmla="*/ 1035 h 2941"/>
                    <a:gd name="T54" fmla="*/ 1052 w 1323"/>
                    <a:gd name="T55" fmla="*/ 869 h 2941"/>
                    <a:gd name="T56" fmla="*/ 1150 w 1323"/>
                    <a:gd name="T57" fmla="*/ 974 h 2941"/>
                    <a:gd name="T58" fmla="*/ 1149 w 1323"/>
                    <a:gd name="T59" fmla="*/ 1258 h 2941"/>
                    <a:gd name="T60" fmla="*/ 1282 w 1323"/>
                    <a:gd name="T61" fmla="*/ 1419 h 2941"/>
                    <a:gd name="T62" fmla="*/ 1191 w 1323"/>
                    <a:gd name="T63" fmla="*/ 2029 h 2941"/>
                    <a:gd name="T64" fmla="*/ 1065 w 1323"/>
                    <a:gd name="T65" fmla="*/ 1921 h 2941"/>
                    <a:gd name="T66" fmla="*/ 940 w 1323"/>
                    <a:gd name="T67" fmla="*/ 1896 h 2941"/>
                    <a:gd name="T68" fmla="*/ 1066 w 1323"/>
                    <a:gd name="T69" fmla="*/ 2021 h 2941"/>
                    <a:gd name="T70" fmla="*/ 993 w 1323"/>
                    <a:gd name="T71" fmla="*/ 2488 h 2941"/>
                    <a:gd name="T72" fmla="*/ 750 w 1323"/>
                    <a:gd name="T73" fmla="*/ 2372 h 2941"/>
                    <a:gd name="T74" fmla="*/ 571 w 1323"/>
                    <a:gd name="T75" fmla="*/ 2317 h 2941"/>
                    <a:gd name="T76" fmla="*/ 743 w 1323"/>
                    <a:gd name="T77" fmla="*/ 2457 h 2941"/>
                    <a:gd name="T78" fmla="*/ 670 w 1323"/>
                    <a:gd name="T79" fmla="*/ 2711 h 2941"/>
                    <a:gd name="T80" fmla="*/ 484 w 1323"/>
                    <a:gd name="T81" fmla="*/ 2723 h 2941"/>
                    <a:gd name="T82" fmla="*/ 400 w 1323"/>
                    <a:gd name="T83" fmla="*/ 2726 h 2941"/>
                    <a:gd name="T84" fmla="*/ 277 w 1323"/>
                    <a:gd name="T85" fmla="*/ 2893 h 2941"/>
                    <a:gd name="T86" fmla="*/ 80 w 1323"/>
                    <a:gd name="T87" fmla="*/ 2837 h 2941"/>
                    <a:gd name="T88" fmla="*/ 64 w 1323"/>
                    <a:gd name="T89" fmla="*/ 1833 h 2941"/>
                    <a:gd name="T90" fmla="*/ 252 w 1323"/>
                    <a:gd name="T91" fmla="*/ 1739 h 2941"/>
                    <a:gd name="T92" fmla="*/ 368 w 1323"/>
                    <a:gd name="T93" fmla="*/ 1747 h 2941"/>
                    <a:gd name="T94" fmla="*/ 320 w 1323"/>
                    <a:gd name="T95" fmla="*/ 1642 h 2941"/>
                    <a:gd name="T96" fmla="*/ 192 w 1323"/>
                    <a:gd name="T97" fmla="*/ 1694 h 2941"/>
                    <a:gd name="T98" fmla="*/ 0 w 1323"/>
                    <a:gd name="T99" fmla="*/ 1928 h 2941"/>
                    <a:gd name="T100" fmla="*/ 132 w 1323"/>
                    <a:gd name="T101" fmla="*/ 2924 h 2941"/>
                    <a:gd name="T102" fmla="*/ 373 w 1323"/>
                    <a:gd name="T103" fmla="*/ 2881 h 2941"/>
                    <a:gd name="T104" fmla="*/ 498 w 1323"/>
                    <a:gd name="T105" fmla="*/ 2774 h 2941"/>
                    <a:gd name="T106" fmla="*/ 738 w 1323"/>
                    <a:gd name="T107" fmla="*/ 2702 h 2941"/>
                    <a:gd name="T108" fmla="*/ 997 w 1323"/>
                    <a:gd name="T109" fmla="*/ 2531 h 2941"/>
                    <a:gd name="T110" fmla="*/ 1107 w 1323"/>
                    <a:gd name="T111" fmla="*/ 2098 h 2941"/>
                    <a:gd name="T112" fmla="*/ 1318 w 1323"/>
                    <a:gd name="T113" fmla="*/ 1910 h 2941"/>
                    <a:gd name="T114" fmla="*/ 1270 w 1323"/>
                    <a:gd name="T115" fmla="*/ 1289 h 2941"/>
                    <a:gd name="T116" fmla="*/ 313 w 1323"/>
                    <a:gd name="T117" fmla="*/ 1681 h 2941"/>
                    <a:gd name="T118" fmla="*/ 328 w 1323"/>
                    <a:gd name="T119" fmla="*/ 1732 h 2941"/>
                    <a:gd name="T120" fmla="*/ 285 w 1323"/>
                    <a:gd name="T121" fmla="*/ 1708 h 29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323" h="2941">
                      <a:moveTo>
                        <a:pt x="1190" y="1234"/>
                      </a:moveTo>
                      <a:lnTo>
                        <a:pt x="1190" y="985"/>
                      </a:lnTo>
                      <a:lnTo>
                        <a:pt x="1190" y="985"/>
                      </a:lnTo>
                      <a:lnTo>
                        <a:pt x="1190" y="969"/>
                      </a:lnTo>
                      <a:lnTo>
                        <a:pt x="1187" y="953"/>
                      </a:lnTo>
                      <a:lnTo>
                        <a:pt x="1183" y="938"/>
                      </a:lnTo>
                      <a:lnTo>
                        <a:pt x="1178" y="923"/>
                      </a:lnTo>
                      <a:lnTo>
                        <a:pt x="1171" y="908"/>
                      </a:lnTo>
                      <a:lnTo>
                        <a:pt x="1162" y="895"/>
                      </a:lnTo>
                      <a:lnTo>
                        <a:pt x="1152" y="882"/>
                      </a:lnTo>
                      <a:lnTo>
                        <a:pt x="1141" y="870"/>
                      </a:lnTo>
                      <a:lnTo>
                        <a:pt x="1141" y="870"/>
                      </a:lnTo>
                      <a:lnTo>
                        <a:pt x="1129" y="860"/>
                      </a:lnTo>
                      <a:lnTo>
                        <a:pt x="1116" y="851"/>
                      </a:lnTo>
                      <a:lnTo>
                        <a:pt x="1103" y="843"/>
                      </a:lnTo>
                      <a:lnTo>
                        <a:pt x="1089" y="837"/>
                      </a:lnTo>
                      <a:lnTo>
                        <a:pt x="1074" y="833"/>
                      </a:lnTo>
                      <a:lnTo>
                        <a:pt x="1060" y="830"/>
                      </a:lnTo>
                      <a:lnTo>
                        <a:pt x="1044" y="827"/>
                      </a:lnTo>
                      <a:lnTo>
                        <a:pt x="1029" y="827"/>
                      </a:lnTo>
                      <a:lnTo>
                        <a:pt x="1029" y="620"/>
                      </a:lnTo>
                      <a:lnTo>
                        <a:pt x="1029" y="620"/>
                      </a:lnTo>
                      <a:lnTo>
                        <a:pt x="1028" y="602"/>
                      </a:lnTo>
                      <a:lnTo>
                        <a:pt x="1025" y="585"/>
                      </a:lnTo>
                      <a:lnTo>
                        <a:pt x="1020" y="568"/>
                      </a:lnTo>
                      <a:lnTo>
                        <a:pt x="1015" y="552"/>
                      </a:lnTo>
                      <a:lnTo>
                        <a:pt x="1007" y="537"/>
                      </a:lnTo>
                      <a:lnTo>
                        <a:pt x="998" y="522"/>
                      </a:lnTo>
                      <a:lnTo>
                        <a:pt x="988" y="509"/>
                      </a:lnTo>
                      <a:lnTo>
                        <a:pt x="976" y="496"/>
                      </a:lnTo>
                      <a:lnTo>
                        <a:pt x="963" y="484"/>
                      </a:lnTo>
                      <a:lnTo>
                        <a:pt x="949" y="475"/>
                      </a:lnTo>
                      <a:lnTo>
                        <a:pt x="935" y="466"/>
                      </a:lnTo>
                      <a:lnTo>
                        <a:pt x="919" y="458"/>
                      </a:lnTo>
                      <a:lnTo>
                        <a:pt x="902" y="453"/>
                      </a:lnTo>
                      <a:lnTo>
                        <a:pt x="885" y="448"/>
                      </a:lnTo>
                      <a:lnTo>
                        <a:pt x="867" y="446"/>
                      </a:lnTo>
                      <a:lnTo>
                        <a:pt x="849" y="445"/>
                      </a:lnTo>
                      <a:lnTo>
                        <a:pt x="783" y="445"/>
                      </a:lnTo>
                      <a:lnTo>
                        <a:pt x="783" y="445"/>
                      </a:lnTo>
                      <a:lnTo>
                        <a:pt x="786" y="424"/>
                      </a:lnTo>
                      <a:lnTo>
                        <a:pt x="787" y="403"/>
                      </a:lnTo>
                      <a:lnTo>
                        <a:pt x="787" y="330"/>
                      </a:lnTo>
                      <a:lnTo>
                        <a:pt x="787" y="330"/>
                      </a:lnTo>
                      <a:lnTo>
                        <a:pt x="786" y="309"/>
                      </a:lnTo>
                      <a:lnTo>
                        <a:pt x="783" y="287"/>
                      </a:lnTo>
                      <a:lnTo>
                        <a:pt x="777" y="266"/>
                      </a:lnTo>
                      <a:lnTo>
                        <a:pt x="770" y="247"/>
                      </a:lnTo>
                      <a:lnTo>
                        <a:pt x="761" y="228"/>
                      </a:lnTo>
                      <a:lnTo>
                        <a:pt x="750" y="210"/>
                      </a:lnTo>
                      <a:lnTo>
                        <a:pt x="738" y="194"/>
                      </a:lnTo>
                      <a:lnTo>
                        <a:pt x="724" y="178"/>
                      </a:lnTo>
                      <a:lnTo>
                        <a:pt x="708" y="165"/>
                      </a:lnTo>
                      <a:lnTo>
                        <a:pt x="691" y="152"/>
                      </a:lnTo>
                      <a:lnTo>
                        <a:pt x="675" y="141"/>
                      </a:lnTo>
                      <a:lnTo>
                        <a:pt x="655" y="132"/>
                      </a:lnTo>
                      <a:lnTo>
                        <a:pt x="635" y="124"/>
                      </a:lnTo>
                      <a:lnTo>
                        <a:pt x="615" y="119"/>
                      </a:lnTo>
                      <a:lnTo>
                        <a:pt x="594" y="116"/>
                      </a:lnTo>
                      <a:lnTo>
                        <a:pt x="571" y="115"/>
                      </a:lnTo>
                      <a:lnTo>
                        <a:pt x="541" y="115"/>
                      </a:lnTo>
                      <a:lnTo>
                        <a:pt x="541" y="115"/>
                      </a:lnTo>
                      <a:lnTo>
                        <a:pt x="525" y="116"/>
                      </a:lnTo>
                      <a:lnTo>
                        <a:pt x="510" y="118"/>
                      </a:lnTo>
                      <a:lnTo>
                        <a:pt x="496" y="123"/>
                      </a:lnTo>
                      <a:lnTo>
                        <a:pt x="481" y="128"/>
                      </a:lnTo>
                      <a:lnTo>
                        <a:pt x="467" y="135"/>
                      </a:lnTo>
                      <a:lnTo>
                        <a:pt x="455" y="143"/>
                      </a:lnTo>
                      <a:lnTo>
                        <a:pt x="444" y="153"/>
                      </a:lnTo>
                      <a:lnTo>
                        <a:pt x="434" y="165"/>
                      </a:lnTo>
                      <a:lnTo>
                        <a:pt x="434" y="165"/>
                      </a:lnTo>
                      <a:lnTo>
                        <a:pt x="429" y="147"/>
                      </a:lnTo>
                      <a:lnTo>
                        <a:pt x="422" y="130"/>
                      </a:lnTo>
                      <a:lnTo>
                        <a:pt x="415" y="114"/>
                      </a:lnTo>
                      <a:lnTo>
                        <a:pt x="405" y="99"/>
                      </a:lnTo>
                      <a:lnTo>
                        <a:pt x="395" y="85"/>
                      </a:lnTo>
                      <a:lnTo>
                        <a:pt x="384" y="71"/>
                      </a:lnTo>
                      <a:lnTo>
                        <a:pt x="372" y="59"/>
                      </a:lnTo>
                      <a:lnTo>
                        <a:pt x="359" y="47"/>
                      </a:lnTo>
                      <a:lnTo>
                        <a:pt x="345" y="36"/>
                      </a:lnTo>
                      <a:lnTo>
                        <a:pt x="330" y="27"/>
                      </a:lnTo>
                      <a:lnTo>
                        <a:pt x="314" y="19"/>
                      </a:lnTo>
                      <a:lnTo>
                        <a:pt x="297" y="13"/>
                      </a:lnTo>
                      <a:lnTo>
                        <a:pt x="281" y="8"/>
                      </a:lnTo>
                      <a:lnTo>
                        <a:pt x="263" y="4"/>
                      </a:lnTo>
                      <a:lnTo>
                        <a:pt x="245" y="1"/>
                      </a:lnTo>
                      <a:lnTo>
                        <a:pt x="225" y="0"/>
                      </a:lnTo>
                      <a:lnTo>
                        <a:pt x="215" y="0"/>
                      </a:lnTo>
                      <a:lnTo>
                        <a:pt x="215" y="0"/>
                      </a:lnTo>
                      <a:lnTo>
                        <a:pt x="193" y="1"/>
                      </a:lnTo>
                      <a:lnTo>
                        <a:pt x="171" y="5"/>
                      </a:lnTo>
                      <a:lnTo>
                        <a:pt x="151" y="10"/>
                      </a:lnTo>
                      <a:lnTo>
                        <a:pt x="132" y="17"/>
                      </a:lnTo>
                      <a:lnTo>
                        <a:pt x="113" y="26"/>
                      </a:lnTo>
                      <a:lnTo>
                        <a:pt x="95" y="37"/>
                      </a:lnTo>
                      <a:lnTo>
                        <a:pt x="79" y="50"/>
                      </a:lnTo>
                      <a:lnTo>
                        <a:pt x="63" y="63"/>
                      </a:lnTo>
                      <a:lnTo>
                        <a:pt x="50" y="79"/>
                      </a:lnTo>
                      <a:lnTo>
                        <a:pt x="37" y="95"/>
                      </a:lnTo>
                      <a:lnTo>
                        <a:pt x="26" y="113"/>
                      </a:lnTo>
                      <a:lnTo>
                        <a:pt x="17" y="132"/>
                      </a:lnTo>
                      <a:lnTo>
                        <a:pt x="10" y="151"/>
                      </a:lnTo>
                      <a:lnTo>
                        <a:pt x="5" y="172"/>
                      </a:lnTo>
                      <a:lnTo>
                        <a:pt x="1" y="193"/>
                      </a:lnTo>
                      <a:lnTo>
                        <a:pt x="0" y="215"/>
                      </a:lnTo>
                      <a:lnTo>
                        <a:pt x="0" y="1098"/>
                      </a:lnTo>
                      <a:lnTo>
                        <a:pt x="0" y="1098"/>
                      </a:lnTo>
                      <a:lnTo>
                        <a:pt x="1" y="1114"/>
                      </a:lnTo>
                      <a:lnTo>
                        <a:pt x="4" y="1129"/>
                      </a:lnTo>
                      <a:lnTo>
                        <a:pt x="7" y="1144"/>
                      </a:lnTo>
                      <a:lnTo>
                        <a:pt x="13" y="1157"/>
                      </a:lnTo>
                      <a:lnTo>
                        <a:pt x="18" y="1171"/>
                      </a:lnTo>
                      <a:lnTo>
                        <a:pt x="26" y="1183"/>
                      </a:lnTo>
                      <a:lnTo>
                        <a:pt x="35" y="1195"/>
                      </a:lnTo>
                      <a:lnTo>
                        <a:pt x="45" y="1205"/>
                      </a:lnTo>
                      <a:lnTo>
                        <a:pt x="55" y="1216"/>
                      </a:lnTo>
                      <a:lnTo>
                        <a:pt x="68" y="1225"/>
                      </a:lnTo>
                      <a:lnTo>
                        <a:pt x="80" y="1231"/>
                      </a:lnTo>
                      <a:lnTo>
                        <a:pt x="93" y="1238"/>
                      </a:lnTo>
                      <a:lnTo>
                        <a:pt x="107" y="1243"/>
                      </a:lnTo>
                      <a:lnTo>
                        <a:pt x="122" y="1247"/>
                      </a:lnTo>
                      <a:lnTo>
                        <a:pt x="136" y="1249"/>
                      </a:lnTo>
                      <a:lnTo>
                        <a:pt x="152" y="1250"/>
                      </a:lnTo>
                      <a:lnTo>
                        <a:pt x="284" y="1250"/>
                      </a:lnTo>
                      <a:lnTo>
                        <a:pt x="284" y="1250"/>
                      </a:lnTo>
                      <a:lnTo>
                        <a:pt x="295" y="1250"/>
                      </a:lnTo>
                      <a:lnTo>
                        <a:pt x="306" y="1253"/>
                      </a:lnTo>
                      <a:lnTo>
                        <a:pt x="317" y="1255"/>
                      </a:lnTo>
                      <a:lnTo>
                        <a:pt x="327" y="1258"/>
                      </a:lnTo>
                      <a:lnTo>
                        <a:pt x="337" y="1264"/>
                      </a:lnTo>
                      <a:lnTo>
                        <a:pt x="346" y="1270"/>
                      </a:lnTo>
                      <a:lnTo>
                        <a:pt x="355" y="1275"/>
                      </a:lnTo>
                      <a:lnTo>
                        <a:pt x="363" y="1283"/>
                      </a:lnTo>
                      <a:lnTo>
                        <a:pt x="369" y="1291"/>
                      </a:lnTo>
                      <a:lnTo>
                        <a:pt x="376" y="1299"/>
                      </a:lnTo>
                      <a:lnTo>
                        <a:pt x="382" y="1309"/>
                      </a:lnTo>
                      <a:lnTo>
                        <a:pt x="386" y="1318"/>
                      </a:lnTo>
                      <a:lnTo>
                        <a:pt x="390" y="1328"/>
                      </a:lnTo>
                      <a:lnTo>
                        <a:pt x="393" y="1339"/>
                      </a:lnTo>
                      <a:lnTo>
                        <a:pt x="394" y="1351"/>
                      </a:lnTo>
                      <a:lnTo>
                        <a:pt x="395" y="1362"/>
                      </a:lnTo>
                      <a:lnTo>
                        <a:pt x="395" y="1446"/>
                      </a:lnTo>
                      <a:lnTo>
                        <a:pt x="395" y="1446"/>
                      </a:lnTo>
                      <a:lnTo>
                        <a:pt x="396" y="1461"/>
                      </a:lnTo>
                      <a:lnTo>
                        <a:pt x="399" y="1477"/>
                      </a:lnTo>
                      <a:lnTo>
                        <a:pt x="402" y="1491"/>
                      </a:lnTo>
                      <a:lnTo>
                        <a:pt x="407" y="1505"/>
                      </a:lnTo>
                      <a:lnTo>
                        <a:pt x="413" y="1518"/>
                      </a:lnTo>
                      <a:lnTo>
                        <a:pt x="421" y="1531"/>
                      </a:lnTo>
                      <a:lnTo>
                        <a:pt x="430" y="1542"/>
                      </a:lnTo>
                      <a:lnTo>
                        <a:pt x="439" y="1553"/>
                      </a:lnTo>
                      <a:lnTo>
                        <a:pt x="451" y="1563"/>
                      </a:lnTo>
                      <a:lnTo>
                        <a:pt x="462" y="1571"/>
                      </a:lnTo>
                      <a:lnTo>
                        <a:pt x="474" y="1579"/>
                      </a:lnTo>
                      <a:lnTo>
                        <a:pt x="488" y="1586"/>
                      </a:lnTo>
                      <a:lnTo>
                        <a:pt x="501" y="1590"/>
                      </a:lnTo>
                      <a:lnTo>
                        <a:pt x="516" y="1595"/>
                      </a:lnTo>
                      <a:lnTo>
                        <a:pt x="532" y="1597"/>
                      </a:lnTo>
                      <a:lnTo>
                        <a:pt x="546" y="1597"/>
                      </a:lnTo>
                      <a:lnTo>
                        <a:pt x="803" y="1597"/>
                      </a:lnTo>
                      <a:lnTo>
                        <a:pt x="803" y="1558"/>
                      </a:lnTo>
                      <a:lnTo>
                        <a:pt x="546" y="1558"/>
                      </a:lnTo>
                      <a:lnTo>
                        <a:pt x="546" y="1558"/>
                      </a:lnTo>
                      <a:lnTo>
                        <a:pt x="535" y="1556"/>
                      </a:lnTo>
                      <a:lnTo>
                        <a:pt x="524" y="1555"/>
                      </a:lnTo>
                      <a:lnTo>
                        <a:pt x="514" y="1552"/>
                      </a:lnTo>
                      <a:lnTo>
                        <a:pt x="503" y="1549"/>
                      </a:lnTo>
                      <a:lnTo>
                        <a:pt x="493" y="1544"/>
                      </a:lnTo>
                      <a:lnTo>
                        <a:pt x="484" y="1538"/>
                      </a:lnTo>
                      <a:lnTo>
                        <a:pt x="475" y="1532"/>
                      </a:lnTo>
                      <a:lnTo>
                        <a:pt x="467" y="1525"/>
                      </a:lnTo>
                      <a:lnTo>
                        <a:pt x="461" y="1517"/>
                      </a:lnTo>
                      <a:lnTo>
                        <a:pt x="454" y="1508"/>
                      </a:lnTo>
                      <a:lnTo>
                        <a:pt x="448" y="1499"/>
                      </a:lnTo>
                      <a:lnTo>
                        <a:pt x="444" y="1489"/>
                      </a:lnTo>
                      <a:lnTo>
                        <a:pt x="440" y="1479"/>
                      </a:lnTo>
                      <a:lnTo>
                        <a:pt x="437" y="1469"/>
                      </a:lnTo>
                      <a:lnTo>
                        <a:pt x="436" y="1457"/>
                      </a:lnTo>
                      <a:lnTo>
                        <a:pt x="435" y="1446"/>
                      </a:lnTo>
                      <a:lnTo>
                        <a:pt x="435" y="1362"/>
                      </a:lnTo>
                      <a:lnTo>
                        <a:pt x="435" y="1362"/>
                      </a:lnTo>
                      <a:lnTo>
                        <a:pt x="435" y="1346"/>
                      </a:lnTo>
                      <a:lnTo>
                        <a:pt x="431" y="1331"/>
                      </a:lnTo>
                      <a:lnTo>
                        <a:pt x="428" y="1317"/>
                      </a:lnTo>
                      <a:lnTo>
                        <a:pt x="424" y="1302"/>
                      </a:lnTo>
                      <a:lnTo>
                        <a:pt x="417" y="1290"/>
                      </a:lnTo>
                      <a:lnTo>
                        <a:pt x="409" y="1277"/>
                      </a:lnTo>
                      <a:lnTo>
                        <a:pt x="400" y="1265"/>
                      </a:lnTo>
                      <a:lnTo>
                        <a:pt x="391" y="1255"/>
                      </a:lnTo>
                      <a:lnTo>
                        <a:pt x="380" y="1245"/>
                      </a:lnTo>
                      <a:lnTo>
                        <a:pt x="368" y="1236"/>
                      </a:lnTo>
                      <a:lnTo>
                        <a:pt x="356" y="1228"/>
                      </a:lnTo>
                      <a:lnTo>
                        <a:pt x="342" y="1222"/>
                      </a:lnTo>
                      <a:lnTo>
                        <a:pt x="329" y="1217"/>
                      </a:lnTo>
                      <a:lnTo>
                        <a:pt x="314" y="1213"/>
                      </a:lnTo>
                      <a:lnTo>
                        <a:pt x="299" y="1211"/>
                      </a:lnTo>
                      <a:lnTo>
                        <a:pt x="284" y="1210"/>
                      </a:lnTo>
                      <a:lnTo>
                        <a:pt x="152" y="1210"/>
                      </a:lnTo>
                      <a:lnTo>
                        <a:pt x="152" y="1210"/>
                      </a:lnTo>
                      <a:lnTo>
                        <a:pt x="141" y="1210"/>
                      </a:lnTo>
                      <a:lnTo>
                        <a:pt x="130" y="1208"/>
                      </a:lnTo>
                      <a:lnTo>
                        <a:pt x="118" y="1205"/>
                      </a:lnTo>
                      <a:lnTo>
                        <a:pt x="108" y="1201"/>
                      </a:lnTo>
                      <a:lnTo>
                        <a:pt x="99" y="1196"/>
                      </a:lnTo>
                      <a:lnTo>
                        <a:pt x="89" y="1191"/>
                      </a:lnTo>
                      <a:lnTo>
                        <a:pt x="81" y="1185"/>
                      </a:lnTo>
                      <a:lnTo>
                        <a:pt x="73" y="1177"/>
                      </a:lnTo>
                      <a:lnTo>
                        <a:pt x="66" y="1169"/>
                      </a:lnTo>
                      <a:lnTo>
                        <a:pt x="60" y="1160"/>
                      </a:lnTo>
                      <a:lnTo>
                        <a:pt x="54" y="1151"/>
                      </a:lnTo>
                      <a:lnTo>
                        <a:pt x="49" y="1142"/>
                      </a:lnTo>
                      <a:lnTo>
                        <a:pt x="45" y="1131"/>
                      </a:lnTo>
                      <a:lnTo>
                        <a:pt x="43" y="1121"/>
                      </a:lnTo>
                      <a:lnTo>
                        <a:pt x="41" y="1110"/>
                      </a:lnTo>
                      <a:lnTo>
                        <a:pt x="41" y="1098"/>
                      </a:lnTo>
                      <a:lnTo>
                        <a:pt x="41" y="215"/>
                      </a:lnTo>
                      <a:lnTo>
                        <a:pt x="41" y="215"/>
                      </a:lnTo>
                      <a:lnTo>
                        <a:pt x="41" y="197"/>
                      </a:lnTo>
                      <a:lnTo>
                        <a:pt x="44" y="180"/>
                      </a:lnTo>
                      <a:lnTo>
                        <a:pt x="49" y="163"/>
                      </a:lnTo>
                      <a:lnTo>
                        <a:pt x="54" y="148"/>
                      </a:lnTo>
                      <a:lnTo>
                        <a:pt x="61" y="132"/>
                      </a:lnTo>
                      <a:lnTo>
                        <a:pt x="70" y="117"/>
                      </a:lnTo>
                      <a:lnTo>
                        <a:pt x="80" y="104"/>
                      </a:lnTo>
                      <a:lnTo>
                        <a:pt x="91" y="91"/>
                      </a:lnTo>
                      <a:lnTo>
                        <a:pt x="104" y="80"/>
                      </a:lnTo>
                      <a:lnTo>
                        <a:pt x="117" y="70"/>
                      </a:lnTo>
                      <a:lnTo>
                        <a:pt x="132" y="61"/>
                      </a:lnTo>
                      <a:lnTo>
                        <a:pt x="147" y="54"/>
                      </a:lnTo>
                      <a:lnTo>
                        <a:pt x="163" y="49"/>
                      </a:lnTo>
                      <a:lnTo>
                        <a:pt x="180" y="44"/>
                      </a:lnTo>
                      <a:lnTo>
                        <a:pt x="197" y="41"/>
                      </a:lnTo>
                      <a:lnTo>
                        <a:pt x="215" y="41"/>
                      </a:lnTo>
                      <a:lnTo>
                        <a:pt x="225" y="41"/>
                      </a:lnTo>
                      <a:lnTo>
                        <a:pt x="225" y="41"/>
                      </a:lnTo>
                      <a:lnTo>
                        <a:pt x="243" y="41"/>
                      </a:lnTo>
                      <a:lnTo>
                        <a:pt x="261" y="44"/>
                      </a:lnTo>
                      <a:lnTo>
                        <a:pt x="277" y="49"/>
                      </a:lnTo>
                      <a:lnTo>
                        <a:pt x="294" y="54"/>
                      </a:lnTo>
                      <a:lnTo>
                        <a:pt x="309" y="61"/>
                      </a:lnTo>
                      <a:lnTo>
                        <a:pt x="323" y="70"/>
                      </a:lnTo>
                      <a:lnTo>
                        <a:pt x="337" y="80"/>
                      </a:lnTo>
                      <a:lnTo>
                        <a:pt x="349" y="91"/>
                      </a:lnTo>
                      <a:lnTo>
                        <a:pt x="360" y="104"/>
                      </a:lnTo>
                      <a:lnTo>
                        <a:pt x="371" y="117"/>
                      </a:lnTo>
                      <a:lnTo>
                        <a:pt x="380" y="132"/>
                      </a:lnTo>
                      <a:lnTo>
                        <a:pt x="386" y="148"/>
                      </a:lnTo>
                      <a:lnTo>
                        <a:pt x="393" y="163"/>
                      </a:lnTo>
                      <a:lnTo>
                        <a:pt x="396" y="180"/>
                      </a:lnTo>
                      <a:lnTo>
                        <a:pt x="400" y="197"/>
                      </a:lnTo>
                      <a:lnTo>
                        <a:pt x="401" y="215"/>
                      </a:lnTo>
                      <a:lnTo>
                        <a:pt x="401" y="252"/>
                      </a:lnTo>
                      <a:lnTo>
                        <a:pt x="401" y="252"/>
                      </a:lnTo>
                      <a:lnTo>
                        <a:pt x="400" y="253"/>
                      </a:lnTo>
                      <a:lnTo>
                        <a:pt x="400" y="324"/>
                      </a:lnTo>
                      <a:lnTo>
                        <a:pt x="401" y="324"/>
                      </a:lnTo>
                      <a:lnTo>
                        <a:pt x="401" y="324"/>
                      </a:lnTo>
                      <a:lnTo>
                        <a:pt x="440" y="324"/>
                      </a:lnTo>
                      <a:lnTo>
                        <a:pt x="440" y="253"/>
                      </a:lnTo>
                      <a:lnTo>
                        <a:pt x="440" y="253"/>
                      </a:lnTo>
                      <a:lnTo>
                        <a:pt x="440" y="243"/>
                      </a:lnTo>
                      <a:lnTo>
                        <a:pt x="443" y="233"/>
                      </a:lnTo>
                      <a:lnTo>
                        <a:pt x="445" y="224"/>
                      </a:lnTo>
                      <a:lnTo>
                        <a:pt x="448" y="215"/>
                      </a:lnTo>
                      <a:lnTo>
                        <a:pt x="453" y="206"/>
                      </a:lnTo>
                      <a:lnTo>
                        <a:pt x="457" y="198"/>
                      </a:lnTo>
                      <a:lnTo>
                        <a:pt x="464" y="190"/>
                      </a:lnTo>
                      <a:lnTo>
                        <a:pt x="470" y="184"/>
                      </a:lnTo>
                      <a:lnTo>
                        <a:pt x="478" y="177"/>
                      </a:lnTo>
                      <a:lnTo>
                        <a:pt x="485" y="171"/>
                      </a:lnTo>
                      <a:lnTo>
                        <a:pt x="493" y="167"/>
                      </a:lnTo>
                      <a:lnTo>
                        <a:pt x="502" y="162"/>
                      </a:lnTo>
                      <a:lnTo>
                        <a:pt x="511" y="159"/>
                      </a:lnTo>
                      <a:lnTo>
                        <a:pt x="521" y="157"/>
                      </a:lnTo>
                      <a:lnTo>
                        <a:pt x="530" y="156"/>
                      </a:lnTo>
                      <a:lnTo>
                        <a:pt x="541" y="154"/>
                      </a:lnTo>
                      <a:lnTo>
                        <a:pt x="571" y="154"/>
                      </a:lnTo>
                      <a:lnTo>
                        <a:pt x="571" y="154"/>
                      </a:lnTo>
                      <a:lnTo>
                        <a:pt x="589" y="156"/>
                      </a:lnTo>
                      <a:lnTo>
                        <a:pt x="607" y="158"/>
                      </a:lnTo>
                      <a:lnTo>
                        <a:pt x="624" y="162"/>
                      </a:lnTo>
                      <a:lnTo>
                        <a:pt x="640" y="169"/>
                      </a:lnTo>
                      <a:lnTo>
                        <a:pt x="655" y="176"/>
                      </a:lnTo>
                      <a:lnTo>
                        <a:pt x="670" y="185"/>
                      </a:lnTo>
                      <a:lnTo>
                        <a:pt x="684" y="195"/>
                      </a:lnTo>
                      <a:lnTo>
                        <a:pt x="696" y="206"/>
                      </a:lnTo>
                      <a:lnTo>
                        <a:pt x="707" y="219"/>
                      </a:lnTo>
                      <a:lnTo>
                        <a:pt x="717" y="232"/>
                      </a:lnTo>
                      <a:lnTo>
                        <a:pt x="726" y="247"/>
                      </a:lnTo>
                      <a:lnTo>
                        <a:pt x="733" y="262"/>
                      </a:lnTo>
                      <a:lnTo>
                        <a:pt x="739" y="278"/>
                      </a:lnTo>
                      <a:lnTo>
                        <a:pt x="743" y="295"/>
                      </a:lnTo>
                      <a:lnTo>
                        <a:pt x="747" y="312"/>
                      </a:lnTo>
                      <a:lnTo>
                        <a:pt x="747" y="330"/>
                      </a:lnTo>
                      <a:lnTo>
                        <a:pt x="747" y="403"/>
                      </a:lnTo>
                      <a:lnTo>
                        <a:pt x="747" y="403"/>
                      </a:lnTo>
                      <a:lnTo>
                        <a:pt x="747" y="421"/>
                      </a:lnTo>
                      <a:lnTo>
                        <a:pt x="743" y="438"/>
                      </a:lnTo>
                      <a:lnTo>
                        <a:pt x="739" y="455"/>
                      </a:lnTo>
                      <a:lnTo>
                        <a:pt x="733" y="472"/>
                      </a:lnTo>
                      <a:lnTo>
                        <a:pt x="726" y="486"/>
                      </a:lnTo>
                      <a:lnTo>
                        <a:pt x="717" y="501"/>
                      </a:lnTo>
                      <a:lnTo>
                        <a:pt x="707" y="514"/>
                      </a:lnTo>
                      <a:lnTo>
                        <a:pt x="696" y="527"/>
                      </a:lnTo>
                      <a:lnTo>
                        <a:pt x="684" y="538"/>
                      </a:lnTo>
                      <a:lnTo>
                        <a:pt x="670" y="548"/>
                      </a:lnTo>
                      <a:lnTo>
                        <a:pt x="655" y="557"/>
                      </a:lnTo>
                      <a:lnTo>
                        <a:pt x="640" y="565"/>
                      </a:lnTo>
                      <a:lnTo>
                        <a:pt x="624" y="571"/>
                      </a:lnTo>
                      <a:lnTo>
                        <a:pt x="607" y="575"/>
                      </a:lnTo>
                      <a:lnTo>
                        <a:pt x="589" y="577"/>
                      </a:lnTo>
                      <a:lnTo>
                        <a:pt x="571" y="579"/>
                      </a:lnTo>
                      <a:lnTo>
                        <a:pt x="434" y="579"/>
                      </a:lnTo>
                      <a:lnTo>
                        <a:pt x="434" y="618"/>
                      </a:lnTo>
                      <a:lnTo>
                        <a:pt x="571" y="618"/>
                      </a:lnTo>
                      <a:lnTo>
                        <a:pt x="571" y="618"/>
                      </a:lnTo>
                      <a:lnTo>
                        <a:pt x="588" y="618"/>
                      </a:lnTo>
                      <a:lnTo>
                        <a:pt x="605" y="616"/>
                      </a:lnTo>
                      <a:lnTo>
                        <a:pt x="621" y="612"/>
                      </a:lnTo>
                      <a:lnTo>
                        <a:pt x="636" y="609"/>
                      </a:lnTo>
                      <a:lnTo>
                        <a:pt x="651" y="603"/>
                      </a:lnTo>
                      <a:lnTo>
                        <a:pt x="666" y="597"/>
                      </a:lnTo>
                      <a:lnTo>
                        <a:pt x="679" y="590"/>
                      </a:lnTo>
                      <a:lnTo>
                        <a:pt x="693" y="581"/>
                      </a:lnTo>
                      <a:lnTo>
                        <a:pt x="706" y="572"/>
                      </a:lnTo>
                      <a:lnTo>
                        <a:pt x="717" y="562"/>
                      </a:lnTo>
                      <a:lnTo>
                        <a:pt x="729" y="550"/>
                      </a:lnTo>
                      <a:lnTo>
                        <a:pt x="739" y="538"/>
                      </a:lnTo>
                      <a:lnTo>
                        <a:pt x="749" y="526"/>
                      </a:lnTo>
                      <a:lnTo>
                        <a:pt x="757" y="512"/>
                      </a:lnTo>
                      <a:lnTo>
                        <a:pt x="765" y="499"/>
                      </a:lnTo>
                      <a:lnTo>
                        <a:pt x="771" y="484"/>
                      </a:lnTo>
                      <a:lnTo>
                        <a:pt x="849" y="484"/>
                      </a:lnTo>
                      <a:lnTo>
                        <a:pt x="849" y="484"/>
                      </a:lnTo>
                      <a:lnTo>
                        <a:pt x="864" y="485"/>
                      </a:lnTo>
                      <a:lnTo>
                        <a:pt x="877" y="487"/>
                      </a:lnTo>
                      <a:lnTo>
                        <a:pt x="891" y="491"/>
                      </a:lnTo>
                      <a:lnTo>
                        <a:pt x="903" y="495"/>
                      </a:lnTo>
                      <a:lnTo>
                        <a:pt x="915" y="501"/>
                      </a:lnTo>
                      <a:lnTo>
                        <a:pt x="927" y="508"/>
                      </a:lnTo>
                      <a:lnTo>
                        <a:pt x="938" y="516"/>
                      </a:lnTo>
                      <a:lnTo>
                        <a:pt x="947" y="525"/>
                      </a:lnTo>
                      <a:lnTo>
                        <a:pt x="957" y="535"/>
                      </a:lnTo>
                      <a:lnTo>
                        <a:pt x="965" y="545"/>
                      </a:lnTo>
                      <a:lnTo>
                        <a:pt x="972" y="556"/>
                      </a:lnTo>
                      <a:lnTo>
                        <a:pt x="977" y="568"/>
                      </a:lnTo>
                      <a:lnTo>
                        <a:pt x="983" y="581"/>
                      </a:lnTo>
                      <a:lnTo>
                        <a:pt x="986" y="593"/>
                      </a:lnTo>
                      <a:lnTo>
                        <a:pt x="989" y="607"/>
                      </a:lnTo>
                      <a:lnTo>
                        <a:pt x="989" y="620"/>
                      </a:lnTo>
                      <a:lnTo>
                        <a:pt x="989" y="890"/>
                      </a:lnTo>
                      <a:lnTo>
                        <a:pt x="989" y="890"/>
                      </a:lnTo>
                      <a:lnTo>
                        <a:pt x="989" y="904"/>
                      </a:lnTo>
                      <a:lnTo>
                        <a:pt x="986" y="917"/>
                      </a:lnTo>
                      <a:lnTo>
                        <a:pt x="983" y="930"/>
                      </a:lnTo>
                      <a:lnTo>
                        <a:pt x="977" y="942"/>
                      </a:lnTo>
                      <a:lnTo>
                        <a:pt x="972" y="954"/>
                      </a:lnTo>
                      <a:lnTo>
                        <a:pt x="965" y="966"/>
                      </a:lnTo>
                      <a:lnTo>
                        <a:pt x="957" y="976"/>
                      </a:lnTo>
                      <a:lnTo>
                        <a:pt x="947" y="986"/>
                      </a:lnTo>
                      <a:lnTo>
                        <a:pt x="938" y="995"/>
                      </a:lnTo>
                      <a:lnTo>
                        <a:pt x="927" y="1003"/>
                      </a:lnTo>
                      <a:lnTo>
                        <a:pt x="915" y="1010"/>
                      </a:lnTo>
                      <a:lnTo>
                        <a:pt x="903" y="1015"/>
                      </a:lnTo>
                      <a:lnTo>
                        <a:pt x="891" y="1020"/>
                      </a:lnTo>
                      <a:lnTo>
                        <a:pt x="877" y="1023"/>
                      </a:lnTo>
                      <a:lnTo>
                        <a:pt x="864" y="1025"/>
                      </a:lnTo>
                      <a:lnTo>
                        <a:pt x="849" y="1026"/>
                      </a:lnTo>
                      <a:lnTo>
                        <a:pt x="268" y="1026"/>
                      </a:lnTo>
                      <a:lnTo>
                        <a:pt x="268" y="1066"/>
                      </a:lnTo>
                      <a:lnTo>
                        <a:pt x="849" y="1066"/>
                      </a:lnTo>
                      <a:lnTo>
                        <a:pt x="849" y="1066"/>
                      </a:lnTo>
                      <a:lnTo>
                        <a:pt x="867" y="1065"/>
                      </a:lnTo>
                      <a:lnTo>
                        <a:pt x="885" y="1062"/>
                      </a:lnTo>
                      <a:lnTo>
                        <a:pt x="902" y="1058"/>
                      </a:lnTo>
                      <a:lnTo>
                        <a:pt x="919" y="1052"/>
                      </a:lnTo>
                      <a:lnTo>
                        <a:pt x="935" y="1044"/>
                      </a:lnTo>
                      <a:lnTo>
                        <a:pt x="949" y="1035"/>
                      </a:lnTo>
                      <a:lnTo>
                        <a:pt x="963" y="1025"/>
                      </a:lnTo>
                      <a:lnTo>
                        <a:pt x="976" y="1014"/>
                      </a:lnTo>
                      <a:lnTo>
                        <a:pt x="988" y="1002"/>
                      </a:lnTo>
                      <a:lnTo>
                        <a:pt x="998" y="988"/>
                      </a:lnTo>
                      <a:lnTo>
                        <a:pt x="1007" y="974"/>
                      </a:lnTo>
                      <a:lnTo>
                        <a:pt x="1015" y="958"/>
                      </a:lnTo>
                      <a:lnTo>
                        <a:pt x="1020" y="942"/>
                      </a:lnTo>
                      <a:lnTo>
                        <a:pt x="1025" y="925"/>
                      </a:lnTo>
                      <a:lnTo>
                        <a:pt x="1028" y="908"/>
                      </a:lnTo>
                      <a:lnTo>
                        <a:pt x="1029" y="890"/>
                      </a:lnTo>
                      <a:lnTo>
                        <a:pt x="1029" y="867"/>
                      </a:lnTo>
                      <a:lnTo>
                        <a:pt x="1029" y="867"/>
                      </a:lnTo>
                      <a:lnTo>
                        <a:pt x="1040" y="868"/>
                      </a:lnTo>
                      <a:lnTo>
                        <a:pt x="1052" y="869"/>
                      </a:lnTo>
                      <a:lnTo>
                        <a:pt x="1063" y="871"/>
                      </a:lnTo>
                      <a:lnTo>
                        <a:pt x="1074" y="875"/>
                      </a:lnTo>
                      <a:lnTo>
                        <a:pt x="1084" y="879"/>
                      </a:lnTo>
                      <a:lnTo>
                        <a:pt x="1094" y="885"/>
                      </a:lnTo>
                      <a:lnTo>
                        <a:pt x="1105" y="891"/>
                      </a:lnTo>
                      <a:lnTo>
                        <a:pt x="1114" y="899"/>
                      </a:lnTo>
                      <a:lnTo>
                        <a:pt x="1114" y="899"/>
                      </a:lnTo>
                      <a:lnTo>
                        <a:pt x="1121" y="908"/>
                      </a:lnTo>
                      <a:lnTo>
                        <a:pt x="1129" y="917"/>
                      </a:lnTo>
                      <a:lnTo>
                        <a:pt x="1136" y="927"/>
                      </a:lnTo>
                      <a:lnTo>
                        <a:pt x="1141" y="939"/>
                      </a:lnTo>
                      <a:lnTo>
                        <a:pt x="1145" y="950"/>
                      </a:lnTo>
                      <a:lnTo>
                        <a:pt x="1149" y="961"/>
                      </a:lnTo>
                      <a:lnTo>
                        <a:pt x="1150" y="974"/>
                      </a:lnTo>
                      <a:lnTo>
                        <a:pt x="1151" y="985"/>
                      </a:lnTo>
                      <a:lnTo>
                        <a:pt x="1151" y="1219"/>
                      </a:lnTo>
                      <a:lnTo>
                        <a:pt x="1151" y="1219"/>
                      </a:lnTo>
                      <a:lnTo>
                        <a:pt x="1119" y="1211"/>
                      </a:lnTo>
                      <a:lnTo>
                        <a:pt x="1085" y="1205"/>
                      </a:lnTo>
                      <a:lnTo>
                        <a:pt x="1049" y="1202"/>
                      </a:lnTo>
                      <a:lnTo>
                        <a:pt x="1011" y="1201"/>
                      </a:lnTo>
                      <a:lnTo>
                        <a:pt x="1011" y="1240"/>
                      </a:lnTo>
                      <a:lnTo>
                        <a:pt x="1011" y="1240"/>
                      </a:lnTo>
                      <a:lnTo>
                        <a:pt x="1051" y="1243"/>
                      </a:lnTo>
                      <a:lnTo>
                        <a:pt x="1088" y="1246"/>
                      </a:lnTo>
                      <a:lnTo>
                        <a:pt x="1119" y="1252"/>
                      </a:lnTo>
                      <a:lnTo>
                        <a:pt x="1135" y="1255"/>
                      </a:lnTo>
                      <a:lnTo>
                        <a:pt x="1149" y="1258"/>
                      </a:lnTo>
                      <a:lnTo>
                        <a:pt x="1162" y="1263"/>
                      </a:lnTo>
                      <a:lnTo>
                        <a:pt x="1174" y="1268"/>
                      </a:lnTo>
                      <a:lnTo>
                        <a:pt x="1186" y="1273"/>
                      </a:lnTo>
                      <a:lnTo>
                        <a:pt x="1196" y="1279"/>
                      </a:lnTo>
                      <a:lnTo>
                        <a:pt x="1206" y="1285"/>
                      </a:lnTo>
                      <a:lnTo>
                        <a:pt x="1215" y="1291"/>
                      </a:lnTo>
                      <a:lnTo>
                        <a:pt x="1232" y="1304"/>
                      </a:lnTo>
                      <a:lnTo>
                        <a:pt x="1245" y="1319"/>
                      </a:lnTo>
                      <a:lnTo>
                        <a:pt x="1257" y="1335"/>
                      </a:lnTo>
                      <a:lnTo>
                        <a:pt x="1266" y="1351"/>
                      </a:lnTo>
                      <a:lnTo>
                        <a:pt x="1272" y="1367"/>
                      </a:lnTo>
                      <a:lnTo>
                        <a:pt x="1278" y="1384"/>
                      </a:lnTo>
                      <a:lnTo>
                        <a:pt x="1281" y="1401"/>
                      </a:lnTo>
                      <a:lnTo>
                        <a:pt x="1282" y="1419"/>
                      </a:lnTo>
                      <a:lnTo>
                        <a:pt x="1284" y="1436"/>
                      </a:lnTo>
                      <a:lnTo>
                        <a:pt x="1284" y="1865"/>
                      </a:lnTo>
                      <a:lnTo>
                        <a:pt x="1284" y="1865"/>
                      </a:lnTo>
                      <a:lnTo>
                        <a:pt x="1282" y="1883"/>
                      </a:lnTo>
                      <a:lnTo>
                        <a:pt x="1280" y="1901"/>
                      </a:lnTo>
                      <a:lnTo>
                        <a:pt x="1276" y="1919"/>
                      </a:lnTo>
                      <a:lnTo>
                        <a:pt x="1270" y="1936"/>
                      </a:lnTo>
                      <a:lnTo>
                        <a:pt x="1262" y="1953"/>
                      </a:lnTo>
                      <a:lnTo>
                        <a:pt x="1253" y="1968"/>
                      </a:lnTo>
                      <a:lnTo>
                        <a:pt x="1243" y="1982"/>
                      </a:lnTo>
                      <a:lnTo>
                        <a:pt x="1232" y="1995"/>
                      </a:lnTo>
                      <a:lnTo>
                        <a:pt x="1219" y="2009"/>
                      </a:lnTo>
                      <a:lnTo>
                        <a:pt x="1206" y="2020"/>
                      </a:lnTo>
                      <a:lnTo>
                        <a:pt x="1191" y="2029"/>
                      </a:lnTo>
                      <a:lnTo>
                        <a:pt x="1176" y="2038"/>
                      </a:lnTo>
                      <a:lnTo>
                        <a:pt x="1160" y="2046"/>
                      </a:lnTo>
                      <a:lnTo>
                        <a:pt x="1143" y="2052"/>
                      </a:lnTo>
                      <a:lnTo>
                        <a:pt x="1125" y="2056"/>
                      </a:lnTo>
                      <a:lnTo>
                        <a:pt x="1107" y="2058"/>
                      </a:lnTo>
                      <a:lnTo>
                        <a:pt x="1107" y="2036"/>
                      </a:lnTo>
                      <a:lnTo>
                        <a:pt x="1107" y="2036"/>
                      </a:lnTo>
                      <a:lnTo>
                        <a:pt x="1106" y="2018"/>
                      </a:lnTo>
                      <a:lnTo>
                        <a:pt x="1102" y="2000"/>
                      </a:lnTo>
                      <a:lnTo>
                        <a:pt x="1098" y="1983"/>
                      </a:lnTo>
                      <a:lnTo>
                        <a:pt x="1092" y="1966"/>
                      </a:lnTo>
                      <a:lnTo>
                        <a:pt x="1084" y="1950"/>
                      </a:lnTo>
                      <a:lnTo>
                        <a:pt x="1075" y="1936"/>
                      </a:lnTo>
                      <a:lnTo>
                        <a:pt x="1065" y="1921"/>
                      </a:lnTo>
                      <a:lnTo>
                        <a:pt x="1054" y="1909"/>
                      </a:lnTo>
                      <a:lnTo>
                        <a:pt x="1040" y="1897"/>
                      </a:lnTo>
                      <a:lnTo>
                        <a:pt x="1027" y="1886"/>
                      </a:lnTo>
                      <a:lnTo>
                        <a:pt x="1012" y="1877"/>
                      </a:lnTo>
                      <a:lnTo>
                        <a:pt x="997" y="1870"/>
                      </a:lnTo>
                      <a:lnTo>
                        <a:pt x="980" y="1864"/>
                      </a:lnTo>
                      <a:lnTo>
                        <a:pt x="963" y="1859"/>
                      </a:lnTo>
                      <a:lnTo>
                        <a:pt x="945" y="1857"/>
                      </a:lnTo>
                      <a:lnTo>
                        <a:pt x="926" y="1856"/>
                      </a:lnTo>
                      <a:lnTo>
                        <a:pt x="580" y="1856"/>
                      </a:lnTo>
                      <a:lnTo>
                        <a:pt x="580" y="1895"/>
                      </a:lnTo>
                      <a:lnTo>
                        <a:pt x="926" y="1895"/>
                      </a:lnTo>
                      <a:lnTo>
                        <a:pt x="926" y="1895"/>
                      </a:lnTo>
                      <a:lnTo>
                        <a:pt x="940" y="1896"/>
                      </a:lnTo>
                      <a:lnTo>
                        <a:pt x="955" y="1899"/>
                      </a:lnTo>
                      <a:lnTo>
                        <a:pt x="968" y="1902"/>
                      </a:lnTo>
                      <a:lnTo>
                        <a:pt x="981" y="1906"/>
                      </a:lnTo>
                      <a:lnTo>
                        <a:pt x="993" y="1912"/>
                      </a:lnTo>
                      <a:lnTo>
                        <a:pt x="1004" y="1920"/>
                      </a:lnTo>
                      <a:lnTo>
                        <a:pt x="1016" y="1928"/>
                      </a:lnTo>
                      <a:lnTo>
                        <a:pt x="1026" y="1937"/>
                      </a:lnTo>
                      <a:lnTo>
                        <a:pt x="1035" y="1947"/>
                      </a:lnTo>
                      <a:lnTo>
                        <a:pt x="1043" y="1957"/>
                      </a:lnTo>
                      <a:lnTo>
                        <a:pt x="1049" y="1969"/>
                      </a:lnTo>
                      <a:lnTo>
                        <a:pt x="1056" y="1982"/>
                      </a:lnTo>
                      <a:lnTo>
                        <a:pt x="1061" y="1994"/>
                      </a:lnTo>
                      <a:lnTo>
                        <a:pt x="1064" y="2008"/>
                      </a:lnTo>
                      <a:lnTo>
                        <a:pt x="1066" y="2021"/>
                      </a:lnTo>
                      <a:lnTo>
                        <a:pt x="1066" y="2036"/>
                      </a:lnTo>
                      <a:lnTo>
                        <a:pt x="1066" y="2364"/>
                      </a:lnTo>
                      <a:lnTo>
                        <a:pt x="1066" y="2364"/>
                      </a:lnTo>
                      <a:lnTo>
                        <a:pt x="1066" y="2379"/>
                      </a:lnTo>
                      <a:lnTo>
                        <a:pt x="1064" y="2393"/>
                      </a:lnTo>
                      <a:lnTo>
                        <a:pt x="1061" y="2406"/>
                      </a:lnTo>
                      <a:lnTo>
                        <a:pt x="1056" y="2420"/>
                      </a:lnTo>
                      <a:lnTo>
                        <a:pt x="1049" y="2432"/>
                      </a:lnTo>
                      <a:lnTo>
                        <a:pt x="1043" y="2443"/>
                      </a:lnTo>
                      <a:lnTo>
                        <a:pt x="1035" y="2454"/>
                      </a:lnTo>
                      <a:lnTo>
                        <a:pt x="1026" y="2465"/>
                      </a:lnTo>
                      <a:lnTo>
                        <a:pt x="1016" y="2474"/>
                      </a:lnTo>
                      <a:lnTo>
                        <a:pt x="1004" y="2481"/>
                      </a:lnTo>
                      <a:lnTo>
                        <a:pt x="993" y="2488"/>
                      </a:lnTo>
                      <a:lnTo>
                        <a:pt x="981" y="2494"/>
                      </a:lnTo>
                      <a:lnTo>
                        <a:pt x="968" y="2499"/>
                      </a:lnTo>
                      <a:lnTo>
                        <a:pt x="955" y="2503"/>
                      </a:lnTo>
                      <a:lnTo>
                        <a:pt x="940" y="2505"/>
                      </a:lnTo>
                      <a:lnTo>
                        <a:pt x="926" y="2505"/>
                      </a:lnTo>
                      <a:lnTo>
                        <a:pt x="787" y="2505"/>
                      </a:lnTo>
                      <a:lnTo>
                        <a:pt x="787" y="2493"/>
                      </a:lnTo>
                      <a:lnTo>
                        <a:pt x="787" y="2493"/>
                      </a:lnTo>
                      <a:lnTo>
                        <a:pt x="786" y="2470"/>
                      </a:lnTo>
                      <a:lnTo>
                        <a:pt x="783" y="2449"/>
                      </a:lnTo>
                      <a:lnTo>
                        <a:pt x="777" y="2429"/>
                      </a:lnTo>
                      <a:lnTo>
                        <a:pt x="770" y="2408"/>
                      </a:lnTo>
                      <a:lnTo>
                        <a:pt x="761" y="2389"/>
                      </a:lnTo>
                      <a:lnTo>
                        <a:pt x="750" y="2372"/>
                      </a:lnTo>
                      <a:lnTo>
                        <a:pt x="738" y="2355"/>
                      </a:lnTo>
                      <a:lnTo>
                        <a:pt x="724" y="2340"/>
                      </a:lnTo>
                      <a:lnTo>
                        <a:pt x="708" y="2326"/>
                      </a:lnTo>
                      <a:lnTo>
                        <a:pt x="691" y="2314"/>
                      </a:lnTo>
                      <a:lnTo>
                        <a:pt x="675" y="2303"/>
                      </a:lnTo>
                      <a:lnTo>
                        <a:pt x="655" y="2294"/>
                      </a:lnTo>
                      <a:lnTo>
                        <a:pt x="635" y="2287"/>
                      </a:lnTo>
                      <a:lnTo>
                        <a:pt x="615" y="2281"/>
                      </a:lnTo>
                      <a:lnTo>
                        <a:pt x="594" y="2278"/>
                      </a:lnTo>
                      <a:lnTo>
                        <a:pt x="571" y="2277"/>
                      </a:lnTo>
                      <a:lnTo>
                        <a:pt x="330" y="2277"/>
                      </a:lnTo>
                      <a:lnTo>
                        <a:pt x="330" y="2317"/>
                      </a:lnTo>
                      <a:lnTo>
                        <a:pt x="571" y="2317"/>
                      </a:lnTo>
                      <a:lnTo>
                        <a:pt x="571" y="2317"/>
                      </a:lnTo>
                      <a:lnTo>
                        <a:pt x="589" y="2317"/>
                      </a:lnTo>
                      <a:lnTo>
                        <a:pt x="607" y="2321"/>
                      </a:lnTo>
                      <a:lnTo>
                        <a:pt x="624" y="2325"/>
                      </a:lnTo>
                      <a:lnTo>
                        <a:pt x="640" y="2331"/>
                      </a:lnTo>
                      <a:lnTo>
                        <a:pt x="655" y="2337"/>
                      </a:lnTo>
                      <a:lnTo>
                        <a:pt x="670" y="2346"/>
                      </a:lnTo>
                      <a:lnTo>
                        <a:pt x="684" y="2357"/>
                      </a:lnTo>
                      <a:lnTo>
                        <a:pt x="696" y="2368"/>
                      </a:lnTo>
                      <a:lnTo>
                        <a:pt x="707" y="2380"/>
                      </a:lnTo>
                      <a:lnTo>
                        <a:pt x="717" y="2394"/>
                      </a:lnTo>
                      <a:lnTo>
                        <a:pt x="726" y="2408"/>
                      </a:lnTo>
                      <a:lnTo>
                        <a:pt x="733" y="2424"/>
                      </a:lnTo>
                      <a:lnTo>
                        <a:pt x="739" y="2440"/>
                      </a:lnTo>
                      <a:lnTo>
                        <a:pt x="743" y="2457"/>
                      </a:lnTo>
                      <a:lnTo>
                        <a:pt x="747" y="2475"/>
                      </a:lnTo>
                      <a:lnTo>
                        <a:pt x="747" y="2493"/>
                      </a:lnTo>
                      <a:lnTo>
                        <a:pt x="747" y="2565"/>
                      </a:lnTo>
                      <a:lnTo>
                        <a:pt x="747" y="2565"/>
                      </a:lnTo>
                      <a:lnTo>
                        <a:pt x="747" y="2583"/>
                      </a:lnTo>
                      <a:lnTo>
                        <a:pt x="743" y="2601"/>
                      </a:lnTo>
                      <a:lnTo>
                        <a:pt x="739" y="2618"/>
                      </a:lnTo>
                      <a:lnTo>
                        <a:pt x="733" y="2633"/>
                      </a:lnTo>
                      <a:lnTo>
                        <a:pt x="726" y="2649"/>
                      </a:lnTo>
                      <a:lnTo>
                        <a:pt x="717" y="2663"/>
                      </a:lnTo>
                      <a:lnTo>
                        <a:pt x="707" y="2676"/>
                      </a:lnTo>
                      <a:lnTo>
                        <a:pt x="696" y="2690"/>
                      </a:lnTo>
                      <a:lnTo>
                        <a:pt x="684" y="2701"/>
                      </a:lnTo>
                      <a:lnTo>
                        <a:pt x="670" y="2711"/>
                      </a:lnTo>
                      <a:lnTo>
                        <a:pt x="655" y="2720"/>
                      </a:lnTo>
                      <a:lnTo>
                        <a:pt x="640" y="2727"/>
                      </a:lnTo>
                      <a:lnTo>
                        <a:pt x="624" y="2732"/>
                      </a:lnTo>
                      <a:lnTo>
                        <a:pt x="607" y="2737"/>
                      </a:lnTo>
                      <a:lnTo>
                        <a:pt x="589" y="2740"/>
                      </a:lnTo>
                      <a:lnTo>
                        <a:pt x="571" y="2740"/>
                      </a:lnTo>
                      <a:lnTo>
                        <a:pt x="541" y="2740"/>
                      </a:lnTo>
                      <a:lnTo>
                        <a:pt x="541" y="2740"/>
                      </a:lnTo>
                      <a:lnTo>
                        <a:pt x="530" y="2740"/>
                      </a:lnTo>
                      <a:lnTo>
                        <a:pt x="520" y="2739"/>
                      </a:lnTo>
                      <a:lnTo>
                        <a:pt x="511" y="2736"/>
                      </a:lnTo>
                      <a:lnTo>
                        <a:pt x="502" y="2732"/>
                      </a:lnTo>
                      <a:lnTo>
                        <a:pt x="493" y="2729"/>
                      </a:lnTo>
                      <a:lnTo>
                        <a:pt x="484" y="2723"/>
                      </a:lnTo>
                      <a:lnTo>
                        <a:pt x="478" y="2718"/>
                      </a:lnTo>
                      <a:lnTo>
                        <a:pt x="470" y="2712"/>
                      </a:lnTo>
                      <a:lnTo>
                        <a:pt x="463" y="2704"/>
                      </a:lnTo>
                      <a:lnTo>
                        <a:pt x="457" y="2698"/>
                      </a:lnTo>
                      <a:lnTo>
                        <a:pt x="453" y="2689"/>
                      </a:lnTo>
                      <a:lnTo>
                        <a:pt x="448" y="2681"/>
                      </a:lnTo>
                      <a:lnTo>
                        <a:pt x="445" y="2671"/>
                      </a:lnTo>
                      <a:lnTo>
                        <a:pt x="443" y="2662"/>
                      </a:lnTo>
                      <a:lnTo>
                        <a:pt x="440" y="2651"/>
                      </a:lnTo>
                      <a:lnTo>
                        <a:pt x="440" y="2641"/>
                      </a:lnTo>
                      <a:lnTo>
                        <a:pt x="440" y="2539"/>
                      </a:lnTo>
                      <a:lnTo>
                        <a:pt x="400" y="2539"/>
                      </a:lnTo>
                      <a:lnTo>
                        <a:pt x="400" y="2641"/>
                      </a:lnTo>
                      <a:lnTo>
                        <a:pt x="400" y="2726"/>
                      </a:lnTo>
                      <a:lnTo>
                        <a:pt x="400" y="2726"/>
                      </a:lnTo>
                      <a:lnTo>
                        <a:pt x="400" y="2744"/>
                      </a:lnTo>
                      <a:lnTo>
                        <a:pt x="396" y="2761"/>
                      </a:lnTo>
                      <a:lnTo>
                        <a:pt x="392" y="2777"/>
                      </a:lnTo>
                      <a:lnTo>
                        <a:pt x="386" y="2794"/>
                      </a:lnTo>
                      <a:lnTo>
                        <a:pt x="380" y="2809"/>
                      </a:lnTo>
                      <a:lnTo>
                        <a:pt x="371" y="2824"/>
                      </a:lnTo>
                      <a:lnTo>
                        <a:pt x="360" y="2837"/>
                      </a:lnTo>
                      <a:lnTo>
                        <a:pt x="349" y="2849"/>
                      </a:lnTo>
                      <a:lnTo>
                        <a:pt x="337" y="2861"/>
                      </a:lnTo>
                      <a:lnTo>
                        <a:pt x="323" y="2871"/>
                      </a:lnTo>
                      <a:lnTo>
                        <a:pt x="309" y="2880"/>
                      </a:lnTo>
                      <a:lnTo>
                        <a:pt x="294" y="2887"/>
                      </a:lnTo>
                      <a:lnTo>
                        <a:pt x="277" y="2893"/>
                      </a:lnTo>
                      <a:lnTo>
                        <a:pt x="261" y="2897"/>
                      </a:lnTo>
                      <a:lnTo>
                        <a:pt x="243" y="2900"/>
                      </a:lnTo>
                      <a:lnTo>
                        <a:pt x="225" y="2901"/>
                      </a:lnTo>
                      <a:lnTo>
                        <a:pt x="215" y="2901"/>
                      </a:lnTo>
                      <a:lnTo>
                        <a:pt x="215" y="2901"/>
                      </a:lnTo>
                      <a:lnTo>
                        <a:pt x="197" y="2900"/>
                      </a:lnTo>
                      <a:lnTo>
                        <a:pt x="179" y="2897"/>
                      </a:lnTo>
                      <a:lnTo>
                        <a:pt x="163" y="2893"/>
                      </a:lnTo>
                      <a:lnTo>
                        <a:pt x="147" y="2887"/>
                      </a:lnTo>
                      <a:lnTo>
                        <a:pt x="132" y="2880"/>
                      </a:lnTo>
                      <a:lnTo>
                        <a:pt x="117" y="2871"/>
                      </a:lnTo>
                      <a:lnTo>
                        <a:pt x="104" y="2861"/>
                      </a:lnTo>
                      <a:lnTo>
                        <a:pt x="91" y="2849"/>
                      </a:lnTo>
                      <a:lnTo>
                        <a:pt x="80" y="2837"/>
                      </a:lnTo>
                      <a:lnTo>
                        <a:pt x="70" y="2824"/>
                      </a:lnTo>
                      <a:lnTo>
                        <a:pt x="61" y="2809"/>
                      </a:lnTo>
                      <a:lnTo>
                        <a:pt x="54" y="2794"/>
                      </a:lnTo>
                      <a:lnTo>
                        <a:pt x="49" y="2777"/>
                      </a:lnTo>
                      <a:lnTo>
                        <a:pt x="44" y="2761"/>
                      </a:lnTo>
                      <a:lnTo>
                        <a:pt x="41" y="2744"/>
                      </a:lnTo>
                      <a:lnTo>
                        <a:pt x="41" y="2726"/>
                      </a:lnTo>
                      <a:lnTo>
                        <a:pt x="41" y="1928"/>
                      </a:lnTo>
                      <a:lnTo>
                        <a:pt x="41" y="1928"/>
                      </a:lnTo>
                      <a:lnTo>
                        <a:pt x="41" y="1908"/>
                      </a:lnTo>
                      <a:lnTo>
                        <a:pt x="44" y="1887"/>
                      </a:lnTo>
                      <a:lnTo>
                        <a:pt x="49" y="1868"/>
                      </a:lnTo>
                      <a:lnTo>
                        <a:pt x="55" y="1850"/>
                      </a:lnTo>
                      <a:lnTo>
                        <a:pt x="64" y="1833"/>
                      </a:lnTo>
                      <a:lnTo>
                        <a:pt x="75" y="1816"/>
                      </a:lnTo>
                      <a:lnTo>
                        <a:pt x="86" y="1801"/>
                      </a:lnTo>
                      <a:lnTo>
                        <a:pt x="98" y="1787"/>
                      </a:lnTo>
                      <a:lnTo>
                        <a:pt x="113" y="1774"/>
                      </a:lnTo>
                      <a:lnTo>
                        <a:pt x="129" y="1762"/>
                      </a:lnTo>
                      <a:lnTo>
                        <a:pt x="144" y="1752"/>
                      </a:lnTo>
                      <a:lnTo>
                        <a:pt x="162" y="1744"/>
                      </a:lnTo>
                      <a:lnTo>
                        <a:pt x="180" y="1738"/>
                      </a:lnTo>
                      <a:lnTo>
                        <a:pt x="199" y="1733"/>
                      </a:lnTo>
                      <a:lnTo>
                        <a:pt x="219" y="1730"/>
                      </a:lnTo>
                      <a:lnTo>
                        <a:pt x="239" y="1729"/>
                      </a:lnTo>
                      <a:lnTo>
                        <a:pt x="248" y="1729"/>
                      </a:lnTo>
                      <a:lnTo>
                        <a:pt x="248" y="1729"/>
                      </a:lnTo>
                      <a:lnTo>
                        <a:pt x="252" y="1739"/>
                      </a:lnTo>
                      <a:lnTo>
                        <a:pt x="258" y="1748"/>
                      </a:lnTo>
                      <a:lnTo>
                        <a:pt x="265" y="1756"/>
                      </a:lnTo>
                      <a:lnTo>
                        <a:pt x="273" y="1762"/>
                      </a:lnTo>
                      <a:lnTo>
                        <a:pt x="282" y="1768"/>
                      </a:lnTo>
                      <a:lnTo>
                        <a:pt x="291" y="1773"/>
                      </a:lnTo>
                      <a:lnTo>
                        <a:pt x="302" y="1775"/>
                      </a:lnTo>
                      <a:lnTo>
                        <a:pt x="313" y="1776"/>
                      </a:lnTo>
                      <a:lnTo>
                        <a:pt x="313" y="1776"/>
                      </a:lnTo>
                      <a:lnTo>
                        <a:pt x="320" y="1776"/>
                      </a:lnTo>
                      <a:lnTo>
                        <a:pt x="327" y="1775"/>
                      </a:lnTo>
                      <a:lnTo>
                        <a:pt x="339" y="1770"/>
                      </a:lnTo>
                      <a:lnTo>
                        <a:pt x="350" y="1765"/>
                      </a:lnTo>
                      <a:lnTo>
                        <a:pt x="360" y="1757"/>
                      </a:lnTo>
                      <a:lnTo>
                        <a:pt x="368" y="1747"/>
                      </a:lnTo>
                      <a:lnTo>
                        <a:pt x="375" y="1735"/>
                      </a:lnTo>
                      <a:lnTo>
                        <a:pt x="378" y="1722"/>
                      </a:lnTo>
                      <a:lnTo>
                        <a:pt x="380" y="1716"/>
                      </a:lnTo>
                      <a:lnTo>
                        <a:pt x="380" y="1708"/>
                      </a:lnTo>
                      <a:lnTo>
                        <a:pt x="380" y="1708"/>
                      </a:lnTo>
                      <a:lnTo>
                        <a:pt x="380" y="1702"/>
                      </a:lnTo>
                      <a:lnTo>
                        <a:pt x="378" y="1695"/>
                      </a:lnTo>
                      <a:lnTo>
                        <a:pt x="375" y="1683"/>
                      </a:lnTo>
                      <a:lnTo>
                        <a:pt x="368" y="1671"/>
                      </a:lnTo>
                      <a:lnTo>
                        <a:pt x="360" y="1661"/>
                      </a:lnTo>
                      <a:lnTo>
                        <a:pt x="350" y="1653"/>
                      </a:lnTo>
                      <a:lnTo>
                        <a:pt x="339" y="1647"/>
                      </a:lnTo>
                      <a:lnTo>
                        <a:pt x="327" y="1643"/>
                      </a:lnTo>
                      <a:lnTo>
                        <a:pt x="320" y="1642"/>
                      </a:lnTo>
                      <a:lnTo>
                        <a:pt x="313" y="1642"/>
                      </a:lnTo>
                      <a:lnTo>
                        <a:pt x="313" y="1642"/>
                      </a:lnTo>
                      <a:lnTo>
                        <a:pt x="302" y="1642"/>
                      </a:lnTo>
                      <a:lnTo>
                        <a:pt x="291" y="1645"/>
                      </a:lnTo>
                      <a:lnTo>
                        <a:pt x="282" y="1649"/>
                      </a:lnTo>
                      <a:lnTo>
                        <a:pt x="273" y="1654"/>
                      </a:lnTo>
                      <a:lnTo>
                        <a:pt x="265" y="1662"/>
                      </a:lnTo>
                      <a:lnTo>
                        <a:pt x="258" y="1670"/>
                      </a:lnTo>
                      <a:lnTo>
                        <a:pt x="252" y="1679"/>
                      </a:lnTo>
                      <a:lnTo>
                        <a:pt x="248" y="1689"/>
                      </a:lnTo>
                      <a:lnTo>
                        <a:pt x="239" y="1689"/>
                      </a:lnTo>
                      <a:lnTo>
                        <a:pt x="239" y="1689"/>
                      </a:lnTo>
                      <a:lnTo>
                        <a:pt x="215" y="1690"/>
                      </a:lnTo>
                      <a:lnTo>
                        <a:pt x="192" y="1694"/>
                      </a:lnTo>
                      <a:lnTo>
                        <a:pt x="168" y="1699"/>
                      </a:lnTo>
                      <a:lnTo>
                        <a:pt x="147" y="1707"/>
                      </a:lnTo>
                      <a:lnTo>
                        <a:pt x="125" y="1717"/>
                      </a:lnTo>
                      <a:lnTo>
                        <a:pt x="106" y="1730"/>
                      </a:lnTo>
                      <a:lnTo>
                        <a:pt x="87" y="1743"/>
                      </a:lnTo>
                      <a:lnTo>
                        <a:pt x="70" y="1759"/>
                      </a:lnTo>
                      <a:lnTo>
                        <a:pt x="55" y="1776"/>
                      </a:lnTo>
                      <a:lnTo>
                        <a:pt x="41" y="1794"/>
                      </a:lnTo>
                      <a:lnTo>
                        <a:pt x="29" y="1814"/>
                      </a:lnTo>
                      <a:lnTo>
                        <a:pt x="19" y="1834"/>
                      </a:lnTo>
                      <a:lnTo>
                        <a:pt x="11" y="1857"/>
                      </a:lnTo>
                      <a:lnTo>
                        <a:pt x="5" y="1879"/>
                      </a:lnTo>
                      <a:lnTo>
                        <a:pt x="1" y="1903"/>
                      </a:lnTo>
                      <a:lnTo>
                        <a:pt x="0" y="1928"/>
                      </a:lnTo>
                      <a:lnTo>
                        <a:pt x="0" y="2726"/>
                      </a:lnTo>
                      <a:lnTo>
                        <a:pt x="0" y="2726"/>
                      </a:lnTo>
                      <a:lnTo>
                        <a:pt x="1" y="2748"/>
                      </a:lnTo>
                      <a:lnTo>
                        <a:pt x="5" y="2770"/>
                      </a:lnTo>
                      <a:lnTo>
                        <a:pt x="10" y="2790"/>
                      </a:lnTo>
                      <a:lnTo>
                        <a:pt x="17" y="2809"/>
                      </a:lnTo>
                      <a:lnTo>
                        <a:pt x="26" y="2828"/>
                      </a:lnTo>
                      <a:lnTo>
                        <a:pt x="37" y="2846"/>
                      </a:lnTo>
                      <a:lnTo>
                        <a:pt x="50" y="2862"/>
                      </a:lnTo>
                      <a:lnTo>
                        <a:pt x="63" y="2878"/>
                      </a:lnTo>
                      <a:lnTo>
                        <a:pt x="79" y="2891"/>
                      </a:lnTo>
                      <a:lnTo>
                        <a:pt x="95" y="2903"/>
                      </a:lnTo>
                      <a:lnTo>
                        <a:pt x="113" y="2915"/>
                      </a:lnTo>
                      <a:lnTo>
                        <a:pt x="132" y="2924"/>
                      </a:lnTo>
                      <a:lnTo>
                        <a:pt x="151" y="2930"/>
                      </a:lnTo>
                      <a:lnTo>
                        <a:pt x="171" y="2936"/>
                      </a:lnTo>
                      <a:lnTo>
                        <a:pt x="193" y="2939"/>
                      </a:lnTo>
                      <a:lnTo>
                        <a:pt x="215" y="2941"/>
                      </a:lnTo>
                      <a:lnTo>
                        <a:pt x="225" y="2941"/>
                      </a:lnTo>
                      <a:lnTo>
                        <a:pt x="225" y="2941"/>
                      </a:lnTo>
                      <a:lnTo>
                        <a:pt x="247" y="2939"/>
                      </a:lnTo>
                      <a:lnTo>
                        <a:pt x="267" y="2936"/>
                      </a:lnTo>
                      <a:lnTo>
                        <a:pt x="287" y="2932"/>
                      </a:lnTo>
                      <a:lnTo>
                        <a:pt x="306" y="2925"/>
                      </a:lnTo>
                      <a:lnTo>
                        <a:pt x="324" y="2916"/>
                      </a:lnTo>
                      <a:lnTo>
                        <a:pt x="342" y="2906"/>
                      </a:lnTo>
                      <a:lnTo>
                        <a:pt x="358" y="2894"/>
                      </a:lnTo>
                      <a:lnTo>
                        <a:pt x="373" y="2881"/>
                      </a:lnTo>
                      <a:lnTo>
                        <a:pt x="387" y="2867"/>
                      </a:lnTo>
                      <a:lnTo>
                        <a:pt x="400" y="2852"/>
                      </a:lnTo>
                      <a:lnTo>
                        <a:pt x="410" y="2835"/>
                      </a:lnTo>
                      <a:lnTo>
                        <a:pt x="420" y="2817"/>
                      </a:lnTo>
                      <a:lnTo>
                        <a:pt x="427" y="2799"/>
                      </a:lnTo>
                      <a:lnTo>
                        <a:pt x="434" y="2779"/>
                      </a:lnTo>
                      <a:lnTo>
                        <a:pt x="437" y="2758"/>
                      </a:lnTo>
                      <a:lnTo>
                        <a:pt x="439" y="2738"/>
                      </a:lnTo>
                      <a:lnTo>
                        <a:pt x="439" y="2738"/>
                      </a:lnTo>
                      <a:lnTo>
                        <a:pt x="449" y="2747"/>
                      </a:lnTo>
                      <a:lnTo>
                        <a:pt x="461" y="2755"/>
                      </a:lnTo>
                      <a:lnTo>
                        <a:pt x="472" y="2763"/>
                      </a:lnTo>
                      <a:lnTo>
                        <a:pt x="485" y="2770"/>
                      </a:lnTo>
                      <a:lnTo>
                        <a:pt x="498" y="2774"/>
                      </a:lnTo>
                      <a:lnTo>
                        <a:pt x="512" y="2777"/>
                      </a:lnTo>
                      <a:lnTo>
                        <a:pt x="526" y="2780"/>
                      </a:lnTo>
                      <a:lnTo>
                        <a:pt x="541" y="2781"/>
                      </a:lnTo>
                      <a:lnTo>
                        <a:pt x="571" y="2781"/>
                      </a:lnTo>
                      <a:lnTo>
                        <a:pt x="571" y="2781"/>
                      </a:lnTo>
                      <a:lnTo>
                        <a:pt x="594" y="2780"/>
                      </a:lnTo>
                      <a:lnTo>
                        <a:pt x="615" y="2776"/>
                      </a:lnTo>
                      <a:lnTo>
                        <a:pt x="635" y="2771"/>
                      </a:lnTo>
                      <a:lnTo>
                        <a:pt x="655" y="2764"/>
                      </a:lnTo>
                      <a:lnTo>
                        <a:pt x="675" y="2755"/>
                      </a:lnTo>
                      <a:lnTo>
                        <a:pt x="691" y="2744"/>
                      </a:lnTo>
                      <a:lnTo>
                        <a:pt x="708" y="2731"/>
                      </a:lnTo>
                      <a:lnTo>
                        <a:pt x="724" y="2718"/>
                      </a:lnTo>
                      <a:lnTo>
                        <a:pt x="738" y="2702"/>
                      </a:lnTo>
                      <a:lnTo>
                        <a:pt x="750" y="2685"/>
                      </a:lnTo>
                      <a:lnTo>
                        <a:pt x="761" y="2667"/>
                      </a:lnTo>
                      <a:lnTo>
                        <a:pt x="770" y="2649"/>
                      </a:lnTo>
                      <a:lnTo>
                        <a:pt x="777" y="2629"/>
                      </a:lnTo>
                      <a:lnTo>
                        <a:pt x="783" y="2609"/>
                      </a:lnTo>
                      <a:lnTo>
                        <a:pt x="786" y="2587"/>
                      </a:lnTo>
                      <a:lnTo>
                        <a:pt x="787" y="2565"/>
                      </a:lnTo>
                      <a:lnTo>
                        <a:pt x="787" y="2546"/>
                      </a:lnTo>
                      <a:lnTo>
                        <a:pt x="926" y="2546"/>
                      </a:lnTo>
                      <a:lnTo>
                        <a:pt x="926" y="2546"/>
                      </a:lnTo>
                      <a:lnTo>
                        <a:pt x="945" y="2544"/>
                      </a:lnTo>
                      <a:lnTo>
                        <a:pt x="963" y="2541"/>
                      </a:lnTo>
                      <a:lnTo>
                        <a:pt x="980" y="2537"/>
                      </a:lnTo>
                      <a:lnTo>
                        <a:pt x="997" y="2531"/>
                      </a:lnTo>
                      <a:lnTo>
                        <a:pt x="1012" y="2523"/>
                      </a:lnTo>
                      <a:lnTo>
                        <a:pt x="1027" y="2514"/>
                      </a:lnTo>
                      <a:lnTo>
                        <a:pt x="1040" y="2504"/>
                      </a:lnTo>
                      <a:lnTo>
                        <a:pt x="1054" y="2493"/>
                      </a:lnTo>
                      <a:lnTo>
                        <a:pt x="1065" y="2479"/>
                      </a:lnTo>
                      <a:lnTo>
                        <a:pt x="1075" y="2466"/>
                      </a:lnTo>
                      <a:lnTo>
                        <a:pt x="1084" y="2451"/>
                      </a:lnTo>
                      <a:lnTo>
                        <a:pt x="1092" y="2435"/>
                      </a:lnTo>
                      <a:lnTo>
                        <a:pt x="1098" y="2418"/>
                      </a:lnTo>
                      <a:lnTo>
                        <a:pt x="1102" y="2402"/>
                      </a:lnTo>
                      <a:lnTo>
                        <a:pt x="1106" y="2384"/>
                      </a:lnTo>
                      <a:lnTo>
                        <a:pt x="1107" y="2364"/>
                      </a:lnTo>
                      <a:lnTo>
                        <a:pt x="1107" y="2098"/>
                      </a:lnTo>
                      <a:lnTo>
                        <a:pt x="1107" y="2098"/>
                      </a:lnTo>
                      <a:lnTo>
                        <a:pt x="1129" y="2095"/>
                      </a:lnTo>
                      <a:lnTo>
                        <a:pt x="1151" y="2090"/>
                      </a:lnTo>
                      <a:lnTo>
                        <a:pt x="1171" y="2083"/>
                      </a:lnTo>
                      <a:lnTo>
                        <a:pt x="1191" y="2075"/>
                      </a:lnTo>
                      <a:lnTo>
                        <a:pt x="1210" y="2065"/>
                      </a:lnTo>
                      <a:lnTo>
                        <a:pt x="1228" y="2053"/>
                      </a:lnTo>
                      <a:lnTo>
                        <a:pt x="1245" y="2039"/>
                      </a:lnTo>
                      <a:lnTo>
                        <a:pt x="1260" y="2023"/>
                      </a:lnTo>
                      <a:lnTo>
                        <a:pt x="1275" y="2008"/>
                      </a:lnTo>
                      <a:lnTo>
                        <a:pt x="1287" y="1990"/>
                      </a:lnTo>
                      <a:lnTo>
                        <a:pt x="1297" y="1972"/>
                      </a:lnTo>
                      <a:lnTo>
                        <a:pt x="1306" y="1951"/>
                      </a:lnTo>
                      <a:lnTo>
                        <a:pt x="1314" y="1931"/>
                      </a:lnTo>
                      <a:lnTo>
                        <a:pt x="1318" y="1910"/>
                      </a:lnTo>
                      <a:lnTo>
                        <a:pt x="1322" y="1887"/>
                      </a:lnTo>
                      <a:lnTo>
                        <a:pt x="1323" y="1865"/>
                      </a:lnTo>
                      <a:lnTo>
                        <a:pt x="1323" y="1436"/>
                      </a:lnTo>
                      <a:lnTo>
                        <a:pt x="1323" y="1436"/>
                      </a:lnTo>
                      <a:lnTo>
                        <a:pt x="1323" y="1418"/>
                      </a:lnTo>
                      <a:lnTo>
                        <a:pt x="1321" y="1401"/>
                      </a:lnTo>
                      <a:lnTo>
                        <a:pt x="1318" y="1384"/>
                      </a:lnTo>
                      <a:lnTo>
                        <a:pt x="1315" y="1369"/>
                      </a:lnTo>
                      <a:lnTo>
                        <a:pt x="1309" y="1354"/>
                      </a:lnTo>
                      <a:lnTo>
                        <a:pt x="1304" y="1339"/>
                      </a:lnTo>
                      <a:lnTo>
                        <a:pt x="1297" y="1326"/>
                      </a:lnTo>
                      <a:lnTo>
                        <a:pt x="1289" y="1312"/>
                      </a:lnTo>
                      <a:lnTo>
                        <a:pt x="1280" y="1300"/>
                      </a:lnTo>
                      <a:lnTo>
                        <a:pt x="1270" y="1289"/>
                      </a:lnTo>
                      <a:lnTo>
                        <a:pt x="1260" y="1277"/>
                      </a:lnTo>
                      <a:lnTo>
                        <a:pt x="1248" y="1267"/>
                      </a:lnTo>
                      <a:lnTo>
                        <a:pt x="1235" y="1257"/>
                      </a:lnTo>
                      <a:lnTo>
                        <a:pt x="1221" y="1249"/>
                      </a:lnTo>
                      <a:lnTo>
                        <a:pt x="1206" y="1240"/>
                      </a:lnTo>
                      <a:lnTo>
                        <a:pt x="1190" y="1234"/>
                      </a:lnTo>
                      <a:lnTo>
                        <a:pt x="1190" y="1234"/>
                      </a:lnTo>
                      <a:close/>
                      <a:moveTo>
                        <a:pt x="294" y="1689"/>
                      </a:moveTo>
                      <a:lnTo>
                        <a:pt x="294" y="1689"/>
                      </a:lnTo>
                      <a:lnTo>
                        <a:pt x="297" y="1686"/>
                      </a:lnTo>
                      <a:lnTo>
                        <a:pt x="302" y="1684"/>
                      </a:lnTo>
                      <a:lnTo>
                        <a:pt x="308" y="1681"/>
                      </a:lnTo>
                      <a:lnTo>
                        <a:pt x="313" y="1681"/>
                      </a:lnTo>
                      <a:lnTo>
                        <a:pt x="313" y="1681"/>
                      </a:lnTo>
                      <a:lnTo>
                        <a:pt x="318" y="1681"/>
                      </a:lnTo>
                      <a:lnTo>
                        <a:pt x="323" y="1684"/>
                      </a:lnTo>
                      <a:lnTo>
                        <a:pt x="328" y="1686"/>
                      </a:lnTo>
                      <a:lnTo>
                        <a:pt x="332" y="1689"/>
                      </a:lnTo>
                      <a:lnTo>
                        <a:pt x="336" y="1694"/>
                      </a:lnTo>
                      <a:lnTo>
                        <a:pt x="338" y="1698"/>
                      </a:lnTo>
                      <a:lnTo>
                        <a:pt x="339" y="1703"/>
                      </a:lnTo>
                      <a:lnTo>
                        <a:pt x="340" y="1708"/>
                      </a:lnTo>
                      <a:lnTo>
                        <a:pt x="340" y="1708"/>
                      </a:lnTo>
                      <a:lnTo>
                        <a:pt x="339" y="1714"/>
                      </a:lnTo>
                      <a:lnTo>
                        <a:pt x="338" y="1720"/>
                      </a:lnTo>
                      <a:lnTo>
                        <a:pt x="336" y="1724"/>
                      </a:lnTo>
                      <a:lnTo>
                        <a:pt x="332" y="1729"/>
                      </a:lnTo>
                      <a:lnTo>
                        <a:pt x="328" y="1732"/>
                      </a:lnTo>
                      <a:lnTo>
                        <a:pt x="323" y="1734"/>
                      </a:lnTo>
                      <a:lnTo>
                        <a:pt x="318" y="1735"/>
                      </a:lnTo>
                      <a:lnTo>
                        <a:pt x="313" y="1737"/>
                      </a:lnTo>
                      <a:lnTo>
                        <a:pt x="313" y="1737"/>
                      </a:lnTo>
                      <a:lnTo>
                        <a:pt x="308" y="1735"/>
                      </a:lnTo>
                      <a:lnTo>
                        <a:pt x="302" y="1734"/>
                      </a:lnTo>
                      <a:lnTo>
                        <a:pt x="297" y="1732"/>
                      </a:lnTo>
                      <a:lnTo>
                        <a:pt x="294" y="1729"/>
                      </a:lnTo>
                      <a:lnTo>
                        <a:pt x="294" y="1729"/>
                      </a:lnTo>
                      <a:lnTo>
                        <a:pt x="291" y="1725"/>
                      </a:lnTo>
                      <a:lnTo>
                        <a:pt x="287" y="1720"/>
                      </a:lnTo>
                      <a:lnTo>
                        <a:pt x="286" y="1715"/>
                      </a:lnTo>
                      <a:lnTo>
                        <a:pt x="285" y="1708"/>
                      </a:lnTo>
                      <a:lnTo>
                        <a:pt x="285" y="1708"/>
                      </a:lnTo>
                      <a:lnTo>
                        <a:pt x="286" y="1703"/>
                      </a:lnTo>
                      <a:lnTo>
                        <a:pt x="287" y="1698"/>
                      </a:lnTo>
                      <a:lnTo>
                        <a:pt x="290" y="1693"/>
                      </a:lnTo>
                      <a:lnTo>
                        <a:pt x="294" y="1689"/>
                      </a:lnTo>
                      <a:lnTo>
                        <a:pt x="294" y="1689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101600" tIns="50800" rIns="101600" bIns="5080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2000">
                    <a:cs typeface="+mn-ea"/>
                    <a:sym typeface="+mn-lt"/>
                  </a:endParaRPr>
                </a:p>
              </p:txBody>
            </p:sp>
            <p:sp>
              <p:nvSpPr>
                <p:cNvPr id="71" name="Freeform 374">
                  <a:extLst>
                    <a:ext uri="{FF2B5EF4-FFF2-40B4-BE49-F238E27FC236}">
                      <a16:creationId xmlns="" xmlns:a16="http://schemas.microsoft.com/office/drawing/2014/main" id="{9A3AC3AF-71D5-44A8-A7E9-B1EB0E9820D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95608" y="2019300"/>
                  <a:ext cx="1411605" cy="3136900"/>
                </a:xfrm>
                <a:custGeom>
                  <a:avLst/>
                  <a:gdLst>
                    <a:gd name="T0" fmla="*/ 112 w 1322"/>
                    <a:gd name="T1" fmla="*/ 2065 h 2941"/>
                    <a:gd name="T2" fmla="*/ 257 w 1322"/>
                    <a:gd name="T3" fmla="*/ 2479 h 2941"/>
                    <a:gd name="T4" fmla="*/ 540 w 1322"/>
                    <a:gd name="T5" fmla="*/ 2609 h 2941"/>
                    <a:gd name="T6" fmla="*/ 752 w 1322"/>
                    <a:gd name="T7" fmla="*/ 2781 h 2941"/>
                    <a:gd name="T8" fmla="*/ 896 w 1322"/>
                    <a:gd name="T9" fmla="*/ 2799 h 2941"/>
                    <a:gd name="T10" fmla="*/ 1109 w 1322"/>
                    <a:gd name="T11" fmla="*/ 2941 h 2941"/>
                    <a:gd name="T12" fmla="*/ 1313 w 1322"/>
                    <a:gd name="T13" fmla="*/ 2790 h 2941"/>
                    <a:gd name="T14" fmla="*/ 1236 w 1322"/>
                    <a:gd name="T15" fmla="*/ 1743 h 2941"/>
                    <a:gd name="T16" fmla="*/ 1042 w 1322"/>
                    <a:gd name="T17" fmla="*/ 1649 h 2941"/>
                    <a:gd name="T18" fmla="*/ 943 w 1322"/>
                    <a:gd name="T19" fmla="*/ 1708 h 2941"/>
                    <a:gd name="T20" fmla="*/ 1032 w 1322"/>
                    <a:gd name="T21" fmla="*/ 1773 h 2941"/>
                    <a:gd name="T22" fmla="*/ 1195 w 1322"/>
                    <a:gd name="T23" fmla="*/ 1762 h 2941"/>
                    <a:gd name="T24" fmla="*/ 1280 w 1322"/>
                    <a:gd name="T25" fmla="*/ 2761 h 2941"/>
                    <a:gd name="T26" fmla="*/ 1109 w 1322"/>
                    <a:gd name="T27" fmla="*/ 2901 h 2941"/>
                    <a:gd name="T28" fmla="*/ 936 w 1322"/>
                    <a:gd name="T29" fmla="*/ 2794 h 2941"/>
                    <a:gd name="T30" fmla="*/ 871 w 1322"/>
                    <a:gd name="T31" fmla="*/ 2689 h 2941"/>
                    <a:gd name="T32" fmla="*/ 734 w 1322"/>
                    <a:gd name="T33" fmla="*/ 2740 h 2941"/>
                    <a:gd name="T34" fmla="*/ 577 w 1322"/>
                    <a:gd name="T35" fmla="*/ 2583 h 2941"/>
                    <a:gd name="T36" fmla="*/ 668 w 1322"/>
                    <a:gd name="T37" fmla="*/ 2337 h 2941"/>
                    <a:gd name="T38" fmla="*/ 649 w 1322"/>
                    <a:gd name="T39" fmla="*/ 2303 h 2941"/>
                    <a:gd name="T40" fmla="*/ 397 w 1322"/>
                    <a:gd name="T41" fmla="*/ 2505 h 2941"/>
                    <a:gd name="T42" fmla="*/ 259 w 1322"/>
                    <a:gd name="T43" fmla="*/ 2393 h 2941"/>
                    <a:gd name="T44" fmla="*/ 318 w 1322"/>
                    <a:gd name="T45" fmla="*/ 1920 h 2941"/>
                    <a:gd name="T46" fmla="*/ 327 w 1322"/>
                    <a:gd name="T47" fmla="*/ 1870 h 2941"/>
                    <a:gd name="T48" fmla="*/ 217 w 1322"/>
                    <a:gd name="T49" fmla="*/ 2058 h 2941"/>
                    <a:gd name="T50" fmla="*/ 44 w 1322"/>
                    <a:gd name="T51" fmla="*/ 1901 h 2941"/>
                    <a:gd name="T52" fmla="*/ 117 w 1322"/>
                    <a:gd name="T53" fmla="*/ 1285 h 2941"/>
                    <a:gd name="T54" fmla="*/ 237 w 1322"/>
                    <a:gd name="T55" fmla="*/ 1205 h 2941"/>
                    <a:gd name="T56" fmla="*/ 218 w 1322"/>
                    <a:gd name="T57" fmla="*/ 891 h 2941"/>
                    <a:gd name="T58" fmla="*/ 316 w 1322"/>
                    <a:gd name="T59" fmla="*/ 974 h 2941"/>
                    <a:gd name="T60" fmla="*/ 474 w 1322"/>
                    <a:gd name="T61" fmla="*/ 1026 h 2941"/>
                    <a:gd name="T62" fmla="*/ 341 w 1322"/>
                    <a:gd name="T63" fmla="*/ 930 h 2941"/>
                    <a:gd name="T64" fmla="*/ 386 w 1322"/>
                    <a:gd name="T65" fmla="*/ 516 h 2941"/>
                    <a:gd name="T66" fmla="*/ 594 w 1322"/>
                    <a:gd name="T67" fmla="*/ 550 h 2941"/>
                    <a:gd name="T68" fmla="*/ 752 w 1322"/>
                    <a:gd name="T69" fmla="*/ 579 h 2941"/>
                    <a:gd name="T70" fmla="*/ 584 w 1322"/>
                    <a:gd name="T71" fmla="*/ 455 h 2941"/>
                    <a:gd name="T72" fmla="*/ 640 w 1322"/>
                    <a:gd name="T73" fmla="*/ 195 h 2941"/>
                    <a:gd name="T74" fmla="*/ 829 w 1322"/>
                    <a:gd name="T75" fmla="*/ 167 h 2941"/>
                    <a:gd name="T76" fmla="*/ 923 w 1322"/>
                    <a:gd name="T77" fmla="*/ 324 h 2941"/>
                    <a:gd name="T78" fmla="*/ 973 w 1322"/>
                    <a:gd name="T79" fmla="*/ 91 h 2941"/>
                    <a:gd name="T80" fmla="*/ 1176 w 1322"/>
                    <a:gd name="T81" fmla="*/ 54 h 2941"/>
                    <a:gd name="T82" fmla="*/ 1283 w 1322"/>
                    <a:gd name="T83" fmla="*/ 1098 h 2941"/>
                    <a:gd name="T84" fmla="*/ 1193 w 1322"/>
                    <a:gd name="T85" fmla="*/ 1208 h 2941"/>
                    <a:gd name="T86" fmla="*/ 914 w 1322"/>
                    <a:gd name="T87" fmla="*/ 1277 h 2941"/>
                    <a:gd name="T88" fmla="*/ 869 w 1322"/>
                    <a:gd name="T89" fmla="*/ 1508 h 2941"/>
                    <a:gd name="T90" fmla="*/ 776 w 1322"/>
                    <a:gd name="T91" fmla="*/ 1597 h 2941"/>
                    <a:gd name="T92" fmla="*/ 925 w 1322"/>
                    <a:gd name="T93" fmla="*/ 1477 h 2941"/>
                    <a:gd name="T94" fmla="*/ 977 w 1322"/>
                    <a:gd name="T95" fmla="*/ 1270 h 2941"/>
                    <a:gd name="T96" fmla="*/ 1256 w 1322"/>
                    <a:gd name="T97" fmla="*/ 1225 h 2941"/>
                    <a:gd name="T98" fmla="*/ 1318 w 1322"/>
                    <a:gd name="T99" fmla="*/ 172 h 2941"/>
                    <a:gd name="T100" fmla="*/ 1107 w 1322"/>
                    <a:gd name="T101" fmla="*/ 0 h 2941"/>
                    <a:gd name="T102" fmla="*/ 917 w 1322"/>
                    <a:gd name="T103" fmla="*/ 99 h 2941"/>
                    <a:gd name="T104" fmla="*/ 752 w 1322"/>
                    <a:gd name="T105" fmla="*/ 115 h 2941"/>
                    <a:gd name="T106" fmla="*/ 546 w 1322"/>
                    <a:gd name="T107" fmla="*/ 266 h 2941"/>
                    <a:gd name="T108" fmla="*/ 388 w 1322"/>
                    <a:gd name="T109" fmla="*/ 466 h 2941"/>
                    <a:gd name="T110" fmla="*/ 279 w 1322"/>
                    <a:gd name="T111" fmla="*/ 827 h 2941"/>
                    <a:gd name="T112" fmla="*/ 136 w 1322"/>
                    <a:gd name="T113" fmla="*/ 953 h 2941"/>
                    <a:gd name="T114" fmla="*/ 19 w 1322"/>
                    <a:gd name="T115" fmla="*/ 1339 h 2941"/>
                    <a:gd name="T116" fmla="*/ 1029 w 1322"/>
                    <a:gd name="T117" fmla="*/ 1729 h 2941"/>
                    <a:gd name="T118" fmla="*/ 982 w 1322"/>
                    <a:gd name="T119" fmla="*/ 1708 h 2941"/>
                    <a:gd name="T120" fmla="*/ 1030 w 1322"/>
                    <a:gd name="T121" fmla="*/ 1689 h 29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322" h="2941">
                      <a:moveTo>
                        <a:pt x="0" y="1436"/>
                      </a:moveTo>
                      <a:lnTo>
                        <a:pt x="0" y="1865"/>
                      </a:lnTo>
                      <a:lnTo>
                        <a:pt x="0" y="1865"/>
                      </a:lnTo>
                      <a:lnTo>
                        <a:pt x="1" y="1887"/>
                      </a:lnTo>
                      <a:lnTo>
                        <a:pt x="4" y="1910"/>
                      </a:lnTo>
                      <a:lnTo>
                        <a:pt x="10" y="1931"/>
                      </a:lnTo>
                      <a:lnTo>
                        <a:pt x="17" y="1951"/>
                      </a:lnTo>
                      <a:lnTo>
                        <a:pt x="26" y="1972"/>
                      </a:lnTo>
                      <a:lnTo>
                        <a:pt x="37" y="1990"/>
                      </a:lnTo>
                      <a:lnTo>
                        <a:pt x="49" y="2008"/>
                      </a:lnTo>
                      <a:lnTo>
                        <a:pt x="63" y="2023"/>
                      </a:lnTo>
                      <a:lnTo>
                        <a:pt x="78" y="2039"/>
                      </a:lnTo>
                      <a:lnTo>
                        <a:pt x="94" y="2053"/>
                      </a:lnTo>
                      <a:lnTo>
                        <a:pt x="112" y="2065"/>
                      </a:lnTo>
                      <a:lnTo>
                        <a:pt x="131" y="2075"/>
                      </a:lnTo>
                      <a:lnTo>
                        <a:pt x="152" y="2083"/>
                      </a:lnTo>
                      <a:lnTo>
                        <a:pt x="172" y="2090"/>
                      </a:lnTo>
                      <a:lnTo>
                        <a:pt x="194" y="2095"/>
                      </a:lnTo>
                      <a:lnTo>
                        <a:pt x="217" y="2098"/>
                      </a:lnTo>
                      <a:lnTo>
                        <a:pt x="217" y="2364"/>
                      </a:lnTo>
                      <a:lnTo>
                        <a:pt x="217" y="2364"/>
                      </a:lnTo>
                      <a:lnTo>
                        <a:pt x="217" y="2384"/>
                      </a:lnTo>
                      <a:lnTo>
                        <a:pt x="220" y="2402"/>
                      </a:lnTo>
                      <a:lnTo>
                        <a:pt x="225" y="2418"/>
                      </a:lnTo>
                      <a:lnTo>
                        <a:pt x="230" y="2435"/>
                      </a:lnTo>
                      <a:lnTo>
                        <a:pt x="238" y="2451"/>
                      </a:lnTo>
                      <a:lnTo>
                        <a:pt x="247" y="2466"/>
                      </a:lnTo>
                      <a:lnTo>
                        <a:pt x="257" y="2479"/>
                      </a:lnTo>
                      <a:lnTo>
                        <a:pt x="270" y="2493"/>
                      </a:lnTo>
                      <a:lnTo>
                        <a:pt x="282" y="2504"/>
                      </a:lnTo>
                      <a:lnTo>
                        <a:pt x="296" y="2514"/>
                      </a:lnTo>
                      <a:lnTo>
                        <a:pt x="311" y="2523"/>
                      </a:lnTo>
                      <a:lnTo>
                        <a:pt x="327" y="2531"/>
                      </a:lnTo>
                      <a:lnTo>
                        <a:pt x="343" y="2537"/>
                      </a:lnTo>
                      <a:lnTo>
                        <a:pt x="361" y="2541"/>
                      </a:lnTo>
                      <a:lnTo>
                        <a:pt x="379" y="2544"/>
                      </a:lnTo>
                      <a:lnTo>
                        <a:pt x="397" y="2546"/>
                      </a:lnTo>
                      <a:lnTo>
                        <a:pt x="536" y="2546"/>
                      </a:lnTo>
                      <a:lnTo>
                        <a:pt x="536" y="2565"/>
                      </a:lnTo>
                      <a:lnTo>
                        <a:pt x="536" y="2565"/>
                      </a:lnTo>
                      <a:lnTo>
                        <a:pt x="537" y="2587"/>
                      </a:lnTo>
                      <a:lnTo>
                        <a:pt x="540" y="2609"/>
                      </a:lnTo>
                      <a:lnTo>
                        <a:pt x="546" y="2629"/>
                      </a:lnTo>
                      <a:lnTo>
                        <a:pt x="554" y="2649"/>
                      </a:lnTo>
                      <a:lnTo>
                        <a:pt x="563" y="2667"/>
                      </a:lnTo>
                      <a:lnTo>
                        <a:pt x="573" y="2685"/>
                      </a:lnTo>
                      <a:lnTo>
                        <a:pt x="585" y="2702"/>
                      </a:lnTo>
                      <a:lnTo>
                        <a:pt x="600" y="2718"/>
                      </a:lnTo>
                      <a:lnTo>
                        <a:pt x="614" y="2731"/>
                      </a:lnTo>
                      <a:lnTo>
                        <a:pt x="631" y="2744"/>
                      </a:lnTo>
                      <a:lnTo>
                        <a:pt x="649" y="2755"/>
                      </a:lnTo>
                      <a:lnTo>
                        <a:pt x="667" y="2764"/>
                      </a:lnTo>
                      <a:lnTo>
                        <a:pt x="688" y="2771"/>
                      </a:lnTo>
                      <a:lnTo>
                        <a:pt x="708" y="2776"/>
                      </a:lnTo>
                      <a:lnTo>
                        <a:pt x="729" y="2780"/>
                      </a:lnTo>
                      <a:lnTo>
                        <a:pt x="752" y="2781"/>
                      </a:lnTo>
                      <a:lnTo>
                        <a:pt x="782" y="2781"/>
                      </a:lnTo>
                      <a:lnTo>
                        <a:pt x="782" y="2781"/>
                      </a:lnTo>
                      <a:lnTo>
                        <a:pt x="797" y="2780"/>
                      </a:lnTo>
                      <a:lnTo>
                        <a:pt x="811" y="2777"/>
                      </a:lnTo>
                      <a:lnTo>
                        <a:pt x="825" y="2774"/>
                      </a:lnTo>
                      <a:lnTo>
                        <a:pt x="838" y="2770"/>
                      </a:lnTo>
                      <a:lnTo>
                        <a:pt x="851" y="2763"/>
                      </a:lnTo>
                      <a:lnTo>
                        <a:pt x="862" y="2755"/>
                      </a:lnTo>
                      <a:lnTo>
                        <a:pt x="873" y="2747"/>
                      </a:lnTo>
                      <a:lnTo>
                        <a:pt x="883" y="2738"/>
                      </a:lnTo>
                      <a:lnTo>
                        <a:pt x="883" y="2738"/>
                      </a:lnTo>
                      <a:lnTo>
                        <a:pt x="886" y="2758"/>
                      </a:lnTo>
                      <a:lnTo>
                        <a:pt x="890" y="2779"/>
                      </a:lnTo>
                      <a:lnTo>
                        <a:pt x="896" y="2799"/>
                      </a:lnTo>
                      <a:lnTo>
                        <a:pt x="904" y="2817"/>
                      </a:lnTo>
                      <a:lnTo>
                        <a:pt x="913" y="2835"/>
                      </a:lnTo>
                      <a:lnTo>
                        <a:pt x="924" y="2852"/>
                      </a:lnTo>
                      <a:lnTo>
                        <a:pt x="936" y="2867"/>
                      </a:lnTo>
                      <a:lnTo>
                        <a:pt x="950" y="2881"/>
                      </a:lnTo>
                      <a:lnTo>
                        <a:pt x="964" y="2894"/>
                      </a:lnTo>
                      <a:lnTo>
                        <a:pt x="981" y="2906"/>
                      </a:lnTo>
                      <a:lnTo>
                        <a:pt x="998" y="2916"/>
                      </a:lnTo>
                      <a:lnTo>
                        <a:pt x="1016" y="2925"/>
                      </a:lnTo>
                      <a:lnTo>
                        <a:pt x="1035" y="2932"/>
                      </a:lnTo>
                      <a:lnTo>
                        <a:pt x="1056" y="2936"/>
                      </a:lnTo>
                      <a:lnTo>
                        <a:pt x="1076" y="2939"/>
                      </a:lnTo>
                      <a:lnTo>
                        <a:pt x="1097" y="2941"/>
                      </a:lnTo>
                      <a:lnTo>
                        <a:pt x="1109" y="2941"/>
                      </a:lnTo>
                      <a:lnTo>
                        <a:pt x="1109" y="2941"/>
                      </a:lnTo>
                      <a:lnTo>
                        <a:pt x="1130" y="2939"/>
                      </a:lnTo>
                      <a:lnTo>
                        <a:pt x="1151" y="2936"/>
                      </a:lnTo>
                      <a:lnTo>
                        <a:pt x="1172" y="2930"/>
                      </a:lnTo>
                      <a:lnTo>
                        <a:pt x="1192" y="2924"/>
                      </a:lnTo>
                      <a:lnTo>
                        <a:pt x="1210" y="2915"/>
                      </a:lnTo>
                      <a:lnTo>
                        <a:pt x="1228" y="2903"/>
                      </a:lnTo>
                      <a:lnTo>
                        <a:pt x="1245" y="2891"/>
                      </a:lnTo>
                      <a:lnTo>
                        <a:pt x="1259" y="2878"/>
                      </a:lnTo>
                      <a:lnTo>
                        <a:pt x="1274" y="2862"/>
                      </a:lnTo>
                      <a:lnTo>
                        <a:pt x="1286" y="2846"/>
                      </a:lnTo>
                      <a:lnTo>
                        <a:pt x="1297" y="2828"/>
                      </a:lnTo>
                      <a:lnTo>
                        <a:pt x="1306" y="2809"/>
                      </a:lnTo>
                      <a:lnTo>
                        <a:pt x="1313" y="2790"/>
                      </a:lnTo>
                      <a:lnTo>
                        <a:pt x="1318" y="2770"/>
                      </a:lnTo>
                      <a:lnTo>
                        <a:pt x="1321" y="2748"/>
                      </a:lnTo>
                      <a:lnTo>
                        <a:pt x="1322" y="2726"/>
                      </a:lnTo>
                      <a:lnTo>
                        <a:pt x="1322" y="1928"/>
                      </a:lnTo>
                      <a:lnTo>
                        <a:pt x="1322" y="1928"/>
                      </a:lnTo>
                      <a:lnTo>
                        <a:pt x="1321" y="1903"/>
                      </a:lnTo>
                      <a:lnTo>
                        <a:pt x="1318" y="1879"/>
                      </a:lnTo>
                      <a:lnTo>
                        <a:pt x="1312" y="1857"/>
                      </a:lnTo>
                      <a:lnTo>
                        <a:pt x="1303" y="1834"/>
                      </a:lnTo>
                      <a:lnTo>
                        <a:pt x="1293" y="1814"/>
                      </a:lnTo>
                      <a:lnTo>
                        <a:pt x="1282" y="1794"/>
                      </a:lnTo>
                      <a:lnTo>
                        <a:pt x="1268" y="1776"/>
                      </a:lnTo>
                      <a:lnTo>
                        <a:pt x="1253" y="1759"/>
                      </a:lnTo>
                      <a:lnTo>
                        <a:pt x="1236" y="1743"/>
                      </a:lnTo>
                      <a:lnTo>
                        <a:pt x="1218" y="1730"/>
                      </a:lnTo>
                      <a:lnTo>
                        <a:pt x="1197" y="1717"/>
                      </a:lnTo>
                      <a:lnTo>
                        <a:pt x="1177" y="1707"/>
                      </a:lnTo>
                      <a:lnTo>
                        <a:pt x="1155" y="1699"/>
                      </a:lnTo>
                      <a:lnTo>
                        <a:pt x="1132" y="1694"/>
                      </a:lnTo>
                      <a:lnTo>
                        <a:pt x="1109" y="1690"/>
                      </a:lnTo>
                      <a:lnTo>
                        <a:pt x="1084" y="1689"/>
                      </a:lnTo>
                      <a:lnTo>
                        <a:pt x="1075" y="1689"/>
                      </a:lnTo>
                      <a:lnTo>
                        <a:pt x="1075" y="1689"/>
                      </a:lnTo>
                      <a:lnTo>
                        <a:pt x="1070" y="1679"/>
                      </a:lnTo>
                      <a:lnTo>
                        <a:pt x="1066" y="1670"/>
                      </a:lnTo>
                      <a:lnTo>
                        <a:pt x="1059" y="1662"/>
                      </a:lnTo>
                      <a:lnTo>
                        <a:pt x="1051" y="1654"/>
                      </a:lnTo>
                      <a:lnTo>
                        <a:pt x="1042" y="1649"/>
                      </a:lnTo>
                      <a:lnTo>
                        <a:pt x="1032" y="1645"/>
                      </a:lnTo>
                      <a:lnTo>
                        <a:pt x="1022" y="1642"/>
                      </a:lnTo>
                      <a:lnTo>
                        <a:pt x="1011" y="1642"/>
                      </a:lnTo>
                      <a:lnTo>
                        <a:pt x="1011" y="1642"/>
                      </a:lnTo>
                      <a:lnTo>
                        <a:pt x="1004" y="1642"/>
                      </a:lnTo>
                      <a:lnTo>
                        <a:pt x="997" y="1643"/>
                      </a:lnTo>
                      <a:lnTo>
                        <a:pt x="985" y="1647"/>
                      </a:lnTo>
                      <a:lnTo>
                        <a:pt x="972" y="1653"/>
                      </a:lnTo>
                      <a:lnTo>
                        <a:pt x="963" y="1661"/>
                      </a:lnTo>
                      <a:lnTo>
                        <a:pt x="954" y="1671"/>
                      </a:lnTo>
                      <a:lnTo>
                        <a:pt x="949" y="1683"/>
                      </a:lnTo>
                      <a:lnTo>
                        <a:pt x="944" y="1695"/>
                      </a:lnTo>
                      <a:lnTo>
                        <a:pt x="943" y="1702"/>
                      </a:lnTo>
                      <a:lnTo>
                        <a:pt x="943" y="1708"/>
                      </a:lnTo>
                      <a:lnTo>
                        <a:pt x="943" y="1708"/>
                      </a:lnTo>
                      <a:lnTo>
                        <a:pt x="943" y="1716"/>
                      </a:lnTo>
                      <a:lnTo>
                        <a:pt x="944" y="1722"/>
                      </a:lnTo>
                      <a:lnTo>
                        <a:pt x="949" y="1735"/>
                      </a:lnTo>
                      <a:lnTo>
                        <a:pt x="954" y="1747"/>
                      </a:lnTo>
                      <a:lnTo>
                        <a:pt x="963" y="1757"/>
                      </a:lnTo>
                      <a:lnTo>
                        <a:pt x="972" y="1765"/>
                      </a:lnTo>
                      <a:lnTo>
                        <a:pt x="985" y="1770"/>
                      </a:lnTo>
                      <a:lnTo>
                        <a:pt x="997" y="1775"/>
                      </a:lnTo>
                      <a:lnTo>
                        <a:pt x="1004" y="1776"/>
                      </a:lnTo>
                      <a:lnTo>
                        <a:pt x="1011" y="1776"/>
                      </a:lnTo>
                      <a:lnTo>
                        <a:pt x="1011" y="1776"/>
                      </a:lnTo>
                      <a:lnTo>
                        <a:pt x="1022" y="1775"/>
                      </a:lnTo>
                      <a:lnTo>
                        <a:pt x="1032" y="1773"/>
                      </a:lnTo>
                      <a:lnTo>
                        <a:pt x="1042" y="1768"/>
                      </a:lnTo>
                      <a:lnTo>
                        <a:pt x="1051" y="1762"/>
                      </a:lnTo>
                      <a:lnTo>
                        <a:pt x="1059" y="1756"/>
                      </a:lnTo>
                      <a:lnTo>
                        <a:pt x="1066" y="1748"/>
                      </a:lnTo>
                      <a:lnTo>
                        <a:pt x="1070" y="1739"/>
                      </a:lnTo>
                      <a:lnTo>
                        <a:pt x="1075" y="1729"/>
                      </a:lnTo>
                      <a:lnTo>
                        <a:pt x="1084" y="1729"/>
                      </a:lnTo>
                      <a:lnTo>
                        <a:pt x="1084" y="1729"/>
                      </a:lnTo>
                      <a:lnTo>
                        <a:pt x="1104" y="1730"/>
                      </a:lnTo>
                      <a:lnTo>
                        <a:pt x="1124" y="1733"/>
                      </a:lnTo>
                      <a:lnTo>
                        <a:pt x="1142" y="1738"/>
                      </a:lnTo>
                      <a:lnTo>
                        <a:pt x="1161" y="1744"/>
                      </a:lnTo>
                      <a:lnTo>
                        <a:pt x="1178" y="1752"/>
                      </a:lnTo>
                      <a:lnTo>
                        <a:pt x="1195" y="1762"/>
                      </a:lnTo>
                      <a:lnTo>
                        <a:pt x="1210" y="1774"/>
                      </a:lnTo>
                      <a:lnTo>
                        <a:pt x="1224" y="1787"/>
                      </a:lnTo>
                      <a:lnTo>
                        <a:pt x="1237" y="1801"/>
                      </a:lnTo>
                      <a:lnTo>
                        <a:pt x="1249" y="1816"/>
                      </a:lnTo>
                      <a:lnTo>
                        <a:pt x="1258" y="1833"/>
                      </a:lnTo>
                      <a:lnTo>
                        <a:pt x="1267" y="1850"/>
                      </a:lnTo>
                      <a:lnTo>
                        <a:pt x="1274" y="1868"/>
                      </a:lnTo>
                      <a:lnTo>
                        <a:pt x="1279" y="1887"/>
                      </a:lnTo>
                      <a:lnTo>
                        <a:pt x="1282" y="1908"/>
                      </a:lnTo>
                      <a:lnTo>
                        <a:pt x="1283" y="1928"/>
                      </a:lnTo>
                      <a:lnTo>
                        <a:pt x="1283" y="2726"/>
                      </a:lnTo>
                      <a:lnTo>
                        <a:pt x="1283" y="2726"/>
                      </a:lnTo>
                      <a:lnTo>
                        <a:pt x="1282" y="2744"/>
                      </a:lnTo>
                      <a:lnTo>
                        <a:pt x="1280" y="2761"/>
                      </a:lnTo>
                      <a:lnTo>
                        <a:pt x="1275" y="2777"/>
                      </a:lnTo>
                      <a:lnTo>
                        <a:pt x="1270" y="2794"/>
                      </a:lnTo>
                      <a:lnTo>
                        <a:pt x="1262" y="2809"/>
                      </a:lnTo>
                      <a:lnTo>
                        <a:pt x="1253" y="2824"/>
                      </a:lnTo>
                      <a:lnTo>
                        <a:pt x="1243" y="2837"/>
                      </a:lnTo>
                      <a:lnTo>
                        <a:pt x="1231" y="2849"/>
                      </a:lnTo>
                      <a:lnTo>
                        <a:pt x="1219" y="2861"/>
                      </a:lnTo>
                      <a:lnTo>
                        <a:pt x="1205" y="2871"/>
                      </a:lnTo>
                      <a:lnTo>
                        <a:pt x="1191" y="2880"/>
                      </a:lnTo>
                      <a:lnTo>
                        <a:pt x="1176" y="2887"/>
                      </a:lnTo>
                      <a:lnTo>
                        <a:pt x="1160" y="2893"/>
                      </a:lnTo>
                      <a:lnTo>
                        <a:pt x="1143" y="2897"/>
                      </a:lnTo>
                      <a:lnTo>
                        <a:pt x="1125" y="2900"/>
                      </a:lnTo>
                      <a:lnTo>
                        <a:pt x="1109" y="2901"/>
                      </a:lnTo>
                      <a:lnTo>
                        <a:pt x="1097" y="2901"/>
                      </a:lnTo>
                      <a:lnTo>
                        <a:pt x="1097" y="2901"/>
                      </a:lnTo>
                      <a:lnTo>
                        <a:pt x="1079" y="2900"/>
                      </a:lnTo>
                      <a:lnTo>
                        <a:pt x="1062" y="2897"/>
                      </a:lnTo>
                      <a:lnTo>
                        <a:pt x="1045" y="2893"/>
                      </a:lnTo>
                      <a:lnTo>
                        <a:pt x="1030" y="2887"/>
                      </a:lnTo>
                      <a:lnTo>
                        <a:pt x="1014" y="2880"/>
                      </a:lnTo>
                      <a:lnTo>
                        <a:pt x="999" y="2871"/>
                      </a:lnTo>
                      <a:lnTo>
                        <a:pt x="986" y="2861"/>
                      </a:lnTo>
                      <a:lnTo>
                        <a:pt x="973" y="2849"/>
                      </a:lnTo>
                      <a:lnTo>
                        <a:pt x="962" y="2837"/>
                      </a:lnTo>
                      <a:lnTo>
                        <a:pt x="952" y="2824"/>
                      </a:lnTo>
                      <a:lnTo>
                        <a:pt x="944" y="2809"/>
                      </a:lnTo>
                      <a:lnTo>
                        <a:pt x="936" y="2794"/>
                      </a:lnTo>
                      <a:lnTo>
                        <a:pt x="931" y="2777"/>
                      </a:lnTo>
                      <a:lnTo>
                        <a:pt x="926" y="2761"/>
                      </a:lnTo>
                      <a:lnTo>
                        <a:pt x="924" y="2744"/>
                      </a:lnTo>
                      <a:lnTo>
                        <a:pt x="923" y="2726"/>
                      </a:lnTo>
                      <a:lnTo>
                        <a:pt x="923" y="2641"/>
                      </a:lnTo>
                      <a:lnTo>
                        <a:pt x="923" y="2539"/>
                      </a:lnTo>
                      <a:lnTo>
                        <a:pt x="882" y="2539"/>
                      </a:lnTo>
                      <a:lnTo>
                        <a:pt x="882" y="2641"/>
                      </a:lnTo>
                      <a:lnTo>
                        <a:pt x="882" y="2641"/>
                      </a:lnTo>
                      <a:lnTo>
                        <a:pt x="882" y="2651"/>
                      </a:lnTo>
                      <a:lnTo>
                        <a:pt x="881" y="2662"/>
                      </a:lnTo>
                      <a:lnTo>
                        <a:pt x="878" y="2671"/>
                      </a:lnTo>
                      <a:lnTo>
                        <a:pt x="874" y="2681"/>
                      </a:lnTo>
                      <a:lnTo>
                        <a:pt x="871" y="2689"/>
                      </a:lnTo>
                      <a:lnTo>
                        <a:pt x="865" y="2698"/>
                      </a:lnTo>
                      <a:lnTo>
                        <a:pt x="860" y="2704"/>
                      </a:lnTo>
                      <a:lnTo>
                        <a:pt x="853" y="2712"/>
                      </a:lnTo>
                      <a:lnTo>
                        <a:pt x="846" y="2718"/>
                      </a:lnTo>
                      <a:lnTo>
                        <a:pt x="838" y="2723"/>
                      </a:lnTo>
                      <a:lnTo>
                        <a:pt x="829" y="2729"/>
                      </a:lnTo>
                      <a:lnTo>
                        <a:pt x="821" y="2732"/>
                      </a:lnTo>
                      <a:lnTo>
                        <a:pt x="811" y="2736"/>
                      </a:lnTo>
                      <a:lnTo>
                        <a:pt x="802" y="2739"/>
                      </a:lnTo>
                      <a:lnTo>
                        <a:pt x="792" y="2740"/>
                      </a:lnTo>
                      <a:lnTo>
                        <a:pt x="782" y="2740"/>
                      </a:lnTo>
                      <a:lnTo>
                        <a:pt x="752" y="2740"/>
                      </a:lnTo>
                      <a:lnTo>
                        <a:pt x="752" y="2740"/>
                      </a:lnTo>
                      <a:lnTo>
                        <a:pt x="734" y="2740"/>
                      </a:lnTo>
                      <a:lnTo>
                        <a:pt x="717" y="2737"/>
                      </a:lnTo>
                      <a:lnTo>
                        <a:pt x="700" y="2732"/>
                      </a:lnTo>
                      <a:lnTo>
                        <a:pt x="683" y="2727"/>
                      </a:lnTo>
                      <a:lnTo>
                        <a:pt x="668" y="2720"/>
                      </a:lnTo>
                      <a:lnTo>
                        <a:pt x="654" y="2711"/>
                      </a:lnTo>
                      <a:lnTo>
                        <a:pt x="640" y="2701"/>
                      </a:lnTo>
                      <a:lnTo>
                        <a:pt x="628" y="2690"/>
                      </a:lnTo>
                      <a:lnTo>
                        <a:pt x="617" y="2676"/>
                      </a:lnTo>
                      <a:lnTo>
                        <a:pt x="606" y="2663"/>
                      </a:lnTo>
                      <a:lnTo>
                        <a:pt x="597" y="2649"/>
                      </a:lnTo>
                      <a:lnTo>
                        <a:pt x="590" y="2633"/>
                      </a:lnTo>
                      <a:lnTo>
                        <a:pt x="584" y="2618"/>
                      </a:lnTo>
                      <a:lnTo>
                        <a:pt x="579" y="2601"/>
                      </a:lnTo>
                      <a:lnTo>
                        <a:pt x="577" y="2583"/>
                      </a:lnTo>
                      <a:lnTo>
                        <a:pt x="576" y="2565"/>
                      </a:lnTo>
                      <a:lnTo>
                        <a:pt x="576" y="2493"/>
                      </a:lnTo>
                      <a:lnTo>
                        <a:pt x="576" y="2493"/>
                      </a:lnTo>
                      <a:lnTo>
                        <a:pt x="577" y="2475"/>
                      </a:lnTo>
                      <a:lnTo>
                        <a:pt x="579" y="2457"/>
                      </a:lnTo>
                      <a:lnTo>
                        <a:pt x="584" y="2440"/>
                      </a:lnTo>
                      <a:lnTo>
                        <a:pt x="590" y="2424"/>
                      </a:lnTo>
                      <a:lnTo>
                        <a:pt x="597" y="2408"/>
                      </a:lnTo>
                      <a:lnTo>
                        <a:pt x="606" y="2394"/>
                      </a:lnTo>
                      <a:lnTo>
                        <a:pt x="617" y="2380"/>
                      </a:lnTo>
                      <a:lnTo>
                        <a:pt x="628" y="2368"/>
                      </a:lnTo>
                      <a:lnTo>
                        <a:pt x="640" y="2357"/>
                      </a:lnTo>
                      <a:lnTo>
                        <a:pt x="654" y="2346"/>
                      </a:lnTo>
                      <a:lnTo>
                        <a:pt x="668" y="2337"/>
                      </a:lnTo>
                      <a:lnTo>
                        <a:pt x="683" y="2331"/>
                      </a:lnTo>
                      <a:lnTo>
                        <a:pt x="700" y="2325"/>
                      </a:lnTo>
                      <a:lnTo>
                        <a:pt x="717" y="2321"/>
                      </a:lnTo>
                      <a:lnTo>
                        <a:pt x="734" y="2317"/>
                      </a:lnTo>
                      <a:lnTo>
                        <a:pt x="752" y="2317"/>
                      </a:lnTo>
                      <a:lnTo>
                        <a:pt x="993" y="2317"/>
                      </a:lnTo>
                      <a:lnTo>
                        <a:pt x="993" y="2277"/>
                      </a:lnTo>
                      <a:lnTo>
                        <a:pt x="752" y="2277"/>
                      </a:lnTo>
                      <a:lnTo>
                        <a:pt x="752" y="2277"/>
                      </a:lnTo>
                      <a:lnTo>
                        <a:pt x="729" y="2278"/>
                      </a:lnTo>
                      <a:lnTo>
                        <a:pt x="708" y="2281"/>
                      </a:lnTo>
                      <a:lnTo>
                        <a:pt x="688" y="2287"/>
                      </a:lnTo>
                      <a:lnTo>
                        <a:pt x="667" y="2294"/>
                      </a:lnTo>
                      <a:lnTo>
                        <a:pt x="649" y="2303"/>
                      </a:lnTo>
                      <a:lnTo>
                        <a:pt x="631" y="2314"/>
                      </a:lnTo>
                      <a:lnTo>
                        <a:pt x="614" y="2326"/>
                      </a:lnTo>
                      <a:lnTo>
                        <a:pt x="600" y="2340"/>
                      </a:lnTo>
                      <a:lnTo>
                        <a:pt x="585" y="2355"/>
                      </a:lnTo>
                      <a:lnTo>
                        <a:pt x="573" y="2372"/>
                      </a:lnTo>
                      <a:lnTo>
                        <a:pt x="563" y="2389"/>
                      </a:lnTo>
                      <a:lnTo>
                        <a:pt x="554" y="2408"/>
                      </a:lnTo>
                      <a:lnTo>
                        <a:pt x="546" y="2429"/>
                      </a:lnTo>
                      <a:lnTo>
                        <a:pt x="540" y="2449"/>
                      </a:lnTo>
                      <a:lnTo>
                        <a:pt x="537" y="2470"/>
                      </a:lnTo>
                      <a:lnTo>
                        <a:pt x="536" y="2493"/>
                      </a:lnTo>
                      <a:lnTo>
                        <a:pt x="536" y="2505"/>
                      </a:lnTo>
                      <a:lnTo>
                        <a:pt x="397" y="2505"/>
                      </a:lnTo>
                      <a:lnTo>
                        <a:pt x="397" y="2505"/>
                      </a:lnTo>
                      <a:lnTo>
                        <a:pt x="382" y="2505"/>
                      </a:lnTo>
                      <a:lnTo>
                        <a:pt x="369" y="2503"/>
                      </a:lnTo>
                      <a:lnTo>
                        <a:pt x="355" y="2499"/>
                      </a:lnTo>
                      <a:lnTo>
                        <a:pt x="342" y="2494"/>
                      </a:lnTo>
                      <a:lnTo>
                        <a:pt x="330" y="2488"/>
                      </a:lnTo>
                      <a:lnTo>
                        <a:pt x="318" y="2481"/>
                      </a:lnTo>
                      <a:lnTo>
                        <a:pt x="307" y="2474"/>
                      </a:lnTo>
                      <a:lnTo>
                        <a:pt x="298" y="2465"/>
                      </a:lnTo>
                      <a:lnTo>
                        <a:pt x="288" y="2454"/>
                      </a:lnTo>
                      <a:lnTo>
                        <a:pt x="280" y="2443"/>
                      </a:lnTo>
                      <a:lnTo>
                        <a:pt x="273" y="2432"/>
                      </a:lnTo>
                      <a:lnTo>
                        <a:pt x="268" y="2420"/>
                      </a:lnTo>
                      <a:lnTo>
                        <a:pt x="263" y="2406"/>
                      </a:lnTo>
                      <a:lnTo>
                        <a:pt x="259" y="2393"/>
                      </a:lnTo>
                      <a:lnTo>
                        <a:pt x="257" y="2379"/>
                      </a:lnTo>
                      <a:lnTo>
                        <a:pt x="256" y="2364"/>
                      </a:lnTo>
                      <a:lnTo>
                        <a:pt x="256" y="2036"/>
                      </a:lnTo>
                      <a:lnTo>
                        <a:pt x="256" y="2036"/>
                      </a:lnTo>
                      <a:lnTo>
                        <a:pt x="257" y="2021"/>
                      </a:lnTo>
                      <a:lnTo>
                        <a:pt x="259" y="2008"/>
                      </a:lnTo>
                      <a:lnTo>
                        <a:pt x="263" y="1994"/>
                      </a:lnTo>
                      <a:lnTo>
                        <a:pt x="268" y="1982"/>
                      </a:lnTo>
                      <a:lnTo>
                        <a:pt x="273" y="1969"/>
                      </a:lnTo>
                      <a:lnTo>
                        <a:pt x="280" y="1957"/>
                      </a:lnTo>
                      <a:lnTo>
                        <a:pt x="288" y="1947"/>
                      </a:lnTo>
                      <a:lnTo>
                        <a:pt x="298" y="1937"/>
                      </a:lnTo>
                      <a:lnTo>
                        <a:pt x="307" y="1928"/>
                      </a:lnTo>
                      <a:lnTo>
                        <a:pt x="318" y="1920"/>
                      </a:lnTo>
                      <a:lnTo>
                        <a:pt x="330" y="1912"/>
                      </a:lnTo>
                      <a:lnTo>
                        <a:pt x="342" y="1906"/>
                      </a:lnTo>
                      <a:lnTo>
                        <a:pt x="355" y="1902"/>
                      </a:lnTo>
                      <a:lnTo>
                        <a:pt x="369" y="1899"/>
                      </a:lnTo>
                      <a:lnTo>
                        <a:pt x="382" y="1896"/>
                      </a:lnTo>
                      <a:lnTo>
                        <a:pt x="397" y="1895"/>
                      </a:lnTo>
                      <a:lnTo>
                        <a:pt x="743" y="1895"/>
                      </a:lnTo>
                      <a:lnTo>
                        <a:pt x="743" y="1856"/>
                      </a:lnTo>
                      <a:lnTo>
                        <a:pt x="397" y="1856"/>
                      </a:lnTo>
                      <a:lnTo>
                        <a:pt x="397" y="1856"/>
                      </a:lnTo>
                      <a:lnTo>
                        <a:pt x="379" y="1857"/>
                      </a:lnTo>
                      <a:lnTo>
                        <a:pt x="361" y="1859"/>
                      </a:lnTo>
                      <a:lnTo>
                        <a:pt x="343" y="1864"/>
                      </a:lnTo>
                      <a:lnTo>
                        <a:pt x="327" y="1870"/>
                      </a:lnTo>
                      <a:lnTo>
                        <a:pt x="311" y="1877"/>
                      </a:lnTo>
                      <a:lnTo>
                        <a:pt x="296" y="1886"/>
                      </a:lnTo>
                      <a:lnTo>
                        <a:pt x="282" y="1897"/>
                      </a:lnTo>
                      <a:lnTo>
                        <a:pt x="270" y="1909"/>
                      </a:lnTo>
                      <a:lnTo>
                        <a:pt x="257" y="1921"/>
                      </a:lnTo>
                      <a:lnTo>
                        <a:pt x="247" y="1936"/>
                      </a:lnTo>
                      <a:lnTo>
                        <a:pt x="238" y="1950"/>
                      </a:lnTo>
                      <a:lnTo>
                        <a:pt x="230" y="1966"/>
                      </a:lnTo>
                      <a:lnTo>
                        <a:pt x="225" y="1983"/>
                      </a:lnTo>
                      <a:lnTo>
                        <a:pt x="220" y="2000"/>
                      </a:lnTo>
                      <a:lnTo>
                        <a:pt x="217" y="2018"/>
                      </a:lnTo>
                      <a:lnTo>
                        <a:pt x="217" y="2036"/>
                      </a:lnTo>
                      <a:lnTo>
                        <a:pt x="217" y="2058"/>
                      </a:lnTo>
                      <a:lnTo>
                        <a:pt x="217" y="2058"/>
                      </a:lnTo>
                      <a:lnTo>
                        <a:pt x="198" y="2056"/>
                      </a:lnTo>
                      <a:lnTo>
                        <a:pt x="181" y="2052"/>
                      </a:lnTo>
                      <a:lnTo>
                        <a:pt x="163" y="2046"/>
                      </a:lnTo>
                      <a:lnTo>
                        <a:pt x="147" y="2038"/>
                      </a:lnTo>
                      <a:lnTo>
                        <a:pt x="131" y="2029"/>
                      </a:lnTo>
                      <a:lnTo>
                        <a:pt x="117" y="2020"/>
                      </a:lnTo>
                      <a:lnTo>
                        <a:pt x="103" y="2009"/>
                      </a:lnTo>
                      <a:lnTo>
                        <a:pt x="91" y="1995"/>
                      </a:lnTo>
                      <a:lnTo>
                        <a:pt x="80" y="1982"/>
                      </a:lnTo>
                      <a:lnTo>
                        <a:pt x="69" y="1968"/>
                      </a:lnTo>
                      <a:lnTo>
                        <a:pt x="60" y="1953"/>
                      </a:lnTo>
                      <a:lnTo>
                        <a:pt x="54" y="1936"/>
                      </a:lnTo>
                      <a:lnTo>
                        <a:pt x="47" y="1919"/>
                      </a:lnTo>
                      <a:lnTo>
                        <a:pt x="44" y="1901"/>
                      </a:lnTo>
                      <a:lnTo>
                        <a:pt x="40" y="1883"/>
                      </a:lnTo>
                      <a:lnTo>
                        <a:pt x="39" y="1865"/>
                      </a:lnTo>
                      <a:lnTo>
                        <a:pt x="39" y="1436"/>
                      </a:lnTo>
                      <a:lnTo>
                        <a:pt x="39" y="1436"/>
                      </a:lnTo>
                      <a:lnTo>
                        <a:pt x="40" y="1419"/>
                      </a:lnTo>
                      <a:lnTo>
                        <a:pt x="42" y="1401"/>
                      </a:lnTo>
                      <a:lnTo>
                        <a:pt x="46" y="1384"/>
                      </a:lnTo>
                      <a:lnTo>
                        <a:pt x="50" y="1367"/>
                      </a:lnTo>
                      <a:lnTo>
                        <a:pt x="57" y="1351"/>
                      </a:lnTo>
                      <a:lnTo>
                        <a:pt x="66" y="1335"/>
                      </a:lnTo>
                      <a:lnTo>
                        <a:pt x="77" y="1319"/>
                      </a:lnTo>
                      <a:lnTo>
                        <a:pt x="91" y="1304"/>
                      </a:lnTo>
                      <a:lnTo>
                        <a:pt x="108" y="1291"/>
                      </a:lnTo>
                      <a:lnTo>
                        <a:pt x="117" y="1285"/>
                      </a:lnTo>
                      <a:lnTo>
                        <a:pt x="127" y="1279"/>
                      </a:lnTo>
                      <a:lnTo>
                        <a:pt x="138" y="1273"/>
                      </a:lnTo>
                      <a:lnTo>
                        <a:pt x="149" y="1268"/>
                      </a:lnTo>
                      <a:lnTo>
                        <a:pt x="162" y="1263"/>
                      </a:lnTo>
                      <a:lnTo>
                        <a:pt x="174" y="1258"/>
                      </a:lnTo>
                      <a:lnTo>
                        <a:pt x="189" y="1255"/>
                      </a:lnTo>
                      <a:lnTo>
                        <a:pt x="203" y="1252"/>
                      </a:lnTo>
                      <a:lnTo>
                        <a:pt x="236" y="1246"/>
                      </a:lnTo>
                      <a:lnTo>
                        <a:pt x="272" y="1243"/>
                      </a:lnTo>
                      <a:lnTo>
                        <a:pt x="313" y="1240"/>
                      </a:lnTo>
                      <a:lnTo>
                        <a:pt x="313" y="1201"/>
                      </a:lnTo>
                      <a:lnTo>
                        <a:pt x="313" y="1201"/>
                      </a:lnTo>
                      <a:lnTo>
                        <a:pt x="273" y="1202"/>
                      </a:lnTo>
                      <a:lnTo>
                        <a:pt x="237" y="1205"/>
                      </a:lnTo>
                      <a:lnTo>
                        <a:pt x="203" y="1211"/>
                      </a:lnTo>
                      <a:lnTo>
                        <a:pt x="172" y="1219"/>
                      </a:lnTo>
                      <a:lnTo>
                        <a:pt x="172" y="985"/>
                      </a:lnTo>
                      <a:lnTo>
                        <a:pt x="172" y="985"/>
                      </a:lnTo>
                      <a:lnTo>
                        <a:pt x="173" y="974"/>
                      </a:lnTo>
                      <a:lnTo>
                        <a:pt x="174" y="961"/>
                      </a:lnTo>
                      <a:lnTo>
                        <a:pt x="178" y="950"/>
                      </a:lnTo>
                      <a:lnTo>
                        <a:pt x="182" y="939"/>
                      </a:lnTo>
                      <a:lnTo>
                        <a:pt x="188" y="927"/>
                      </a:lnTo>
                      <a:lnTo>
                        <a:pt x="193" y="917"/>
                      </a:lnTo>
                      <a:lnTo>
                        <a:pt x="201" y="908"/>
                      </a:lnTo>
                      <a:lnTo>
                        <a:pt x="209" y="899"/>
                      </a:lnTo>
                      <a:lnTo>
                        <a:pt x="209" y="899"/>
                      </a:lnTo>
                      <a:lnTo>
                        <a:pt x="218" y="891"/>
                      </a:lnTo>
                      <a:lnTo>
                        <a:pt x="228" y="885"/>
                      </a:lnTo>
                      <a:lnTo>
                        <a:pt x="238" y="879"/>
                      </a:lnTo>
                      <a:lnTo>
                        <a:pt x="248" y="875"/>
                      </a:lnTo>
                      <a:lnTo>
                        <a:pt x="260" y="871"/>
                      </a:lnTo>
                      <a:lnTo>
                        <a:pt x="271" y="869"/>
                      </a:lnTo>
                      <a:lnTo>
                        <a:pt x="282" y="868"/>
                      </a:lnTo>
                      <a:lnTo>
                        <a:pt x="295" y="867"/>
                      </a:lnTo>
                      <a:lnTo>
                        <a:pt x="295" y="890"/>
                      </a:lnTo>
                      <a:lnTo>
                        <a:pt x="295" y="890"/>
                      </a:lnTo>
                      <a:lnTo>
                        <a:pt x="296" y="908"/>
                      </a:lnTo>
                      <a:lnTo>
                        <a:pt x="298" y="925"/>
                      </a:lnTo>
                      <a:lnTo>
                        <a:pt x="302" y="942"/>
                      </a:lnTo>
                      <a:lnTo>
                        <a:pt x="308" y="958"/>
                      </a:lnTo>
                      <a:lnTo>
                        <a:pt x="316" y="974"/>
                      </a:lnTo>
                      <a:lnTo>
                        <a:pt x="325" y="988"/>
                      </a:lnTo>
                      <a:lnTo>
                        <a:pt x="335" y="1002"/>
                      </a:lnTo>
                      <a:lnTo>
                        <a:pt x="346" y="1014"/>
                      </a:lnTo>
                      <a:lnTo>
                        <a:pt x="360" y="1025"/>
                      </a:lnTo>
                      <a:lnTo>
                        <a:pt x="373" y="1035"/>
                      </a:lnTo>
                      <a:lnTo>
                        <a:pt x="388" y="1044"/>
                      </a:lnTo>
                      <a:lnTo>
                        <a:pt x="404" y="1052"/>
                      </a:lnTo>
                      <a:lnTo>
                        <a:pt x="421" y="1058"/>
                      </a:lnTo>
                      <a:lnTo>
                        <a:pt x="438" y="1062"/>
                      </a:lnTo>
                      <a:lnTo>
                        <a:pt x="456" y="1065"/>
                      </a:lnTo>
                      <a:lnTo>
                        <a:pt x="474" y="1066"/>
                      </a:lnTo>
                      <a:lnTo>
                        <a:pt x="1056" y="1066"/>
                      </a:lnTo>
                      <a:lnTo>
                        <a:pt x="1056" y="1026"/>
                      </a:lnTo>
                      <a:lnTo>
                        <a:pt x="474" y="1026"/>
                      </a:lnTo>
                      <a:lnTo>
                        <a:pt x="474" y="1026"/>
                      </a:lnTo>
                      <a:lnTo>
                        <a:pt x="460" y="1025"/>
                      </a:lnTo>
                      <a:lnTo>
                        <a:pt x="445" y="1023"/>
                      </a:lnTo>
                      <a:lnTo>
                        <a:pt x="433" y="1020"/>
                      </a:lnTo>
                      <a:lnTo>
                        <a:pt x="420" y="1015"/>
                      </a:lnTo>
                      <a:lnTo>
                        <a:pt x="408" y="1010"/>
                      </a:lnTo>
                      <a:lnTo>
                        <a:pt x="396" y="1003"/>
                      </a:lnTo>
                      <a:lnTo>
                        <a:pt x="386" y="995"/>
                      </a:lnTo>
                      <a:lnTo>
                        <a:pt x="376" y="986"/>
                      </a:lnTo>
                      <a:lnTo>
                        <a:pt x="367" y="976"/>
                      </a:lnTo>
                      <a:lnTo>
                        <a:pt x="359" y="966"/>
                      </a:lnTo>
                      <a:lnTo>
                        <a:pt x="351" y="954"/>
                      </a:lnTo>
                      <a:lnTo>
                        <a:pt x="345" y="942"/>
                      </a:lnTo>
                      <a:lnTo>
                        <a:pt x="341" y="930"/>
                      </a:lnTo>
                      <a:lnTo>
                        <a:pt x="337" y="917"/>
                      </a:lnTo>
                      <a:lnTo>
                        <a:pt x="335" y="904"/>
                      </a:lnTo>
                      <a:lnTo>
                        <a:pt x="334" y="890"/>
                      </a:lnTo>
                      <a:lnTo>
                        <a:pt x="334" y="620"/>
                      </a:lnTo>
                      <a:lnTo>
                        <a:pt x="334" y="620"/>
                      </a:lnTo>
                      <a:lnTo>
                        <a:pt x="335" y="607"/>
                      </a:lnTo>
                      <a:lnTo>
                        <a:pt x="337" y="593"/>
                      </a:lnTo>
                      <a:lnTo>
                        <a:pt x="341" y="581"/>
                      </a:lnTo>
                      <a:lnTo>
                        <a:pt x="345" y="568"/>
                      </a:lnTo>
                      <a:lnTo>
                        <a:pt x="351" y="556"/>
                      </a:lnTo>
                      <a:lnTo>
                        <a:pt x="359" y="545"/>
                      </a:lnTo>
                      <a:lnTo>
                        <a:pt x="367" y="535"/>
                      </a:lnTo>
                      <a:lnTo>
                        <a:pt x="376" y="525"/>
                      </a:lnTo>
                      <a:lnTo>
                        <a:pt x="386" y="516"/>
                      </a:lnTo>
                      <a:lnTo>
                        <a:pt x="396" y="508"/>
                      </a:lnTo>
                      <a:lnTo>
                        <a:pt x="408" y="501"/>
                      </a:lnTo>
                      <a:lnTo>
                        <a:pt x="420" y="495"/>
                      </a:lnTo>
                      <a:lnTo>
                        <a:pt x="433" y="491"/>
                      </a:lnTo>
                      <a:lnTo>
                        <a:pt x="445" y="487"/>
                      </a:lnTo>
                      <a:lnTo>
                        <a:pt x="460" y="485"/>
                      </a:lnTo>
                      <a:lnTo>
                        <a:pt x="474" y="484"/>
                      </a:lnTo>
                      <a:lnTo>
                        <a:pt x="552" y="484"/>
                      </a:lnTo>
                      <a:lnTo>
                        <a:pt x="552" y="484"/>
                      </a:lnTo>
                      <a:lnTo>
                        <a:pt x="558" y="499"/>
                      </a:lnTo>
                      <a:lnTo>
                        <a:pt x="566" y="512"/>
                      </a:lnTo>
                      <a:lnTo>
                        <a:pt x="575" y="526"/>
                      </a:lnTo>
                      <a:lnTo>
                        <a:pt x="584" y="538"/>
                      </a:lnTo>
                      <a:lnTo>
                        <a:pt x="594" y="550"/>
                      </a:lnTo>
                      <a:lnTo>
                        <a:pt x="605" y="562"/>
                      </a:lnTo>
                      <a:lnTo>
                        <a:pt x="618" y="572"/>
                      </a:lnTo>
                      <a:lnTo>
                        <a:pt x="630" y="581"/>
                      </a:lnTo>
                      <a:lnTo>
                        <a:pt x="644" y="590"/>
                      </a:lnTo>
                      <a:lnTo>
                        <a:pt x="657" y="597"/>
                      </a:lnTo>
                      <a:lnTo>
                        <a:pt x="672" y="603"/>
                      </a:lnTo>
                      <a:lnTo>
                        <a:pt x="686" y="609"/>
                      </a:lnTo>
                      <a:lnTo>
                        <a:pt x="702" y="612"/>
                      </a:lnTo>
                      <a:lnTo>
                        <a:pt x="718" y="616"/>
                      </a:lnTo>
                      <a:lnTo>
                        <a:pt x="735" y="618"/>
                      </a:lnTo>
                      <a:lnTo>
                        <a:pt x="752" y="618"/>
                      </a:lnTo>
                      <a:lnTo>
                        <a:pt x="889" y="618"/>
                      </a:lnTo>
                      <a:lnTo>
                        <a:pt x="889" y="579"/>
                      </a:lnTo>
                      <a:lnTo>
                        <a:pt x="752" y="579"/>
                      </a:lnTo>
                      <a:lnTo>
                        <a:pt x="752" y="579"/>
                      </a:lnTo>
                      <a:lnTo>
                        <a:pt x="734" y="577"/>
                      </a:lnTo>
                      <a:lnTo>
                        <a:pt x="717" y="575"/>
                      </a:lnTo>
                      <a:lnTo>
                        <a:pt x="700" y="571"/>
                      </a:lnTo>
                      <a:lnTo>
                        <a:pt x="683" y="565"/>
                      </a:lnTo>
                      <a:lnTo>
                        <a:pt x="668" y="557"/>
                      </a:lnTo>
                      <a:lnTo>
                        <a:pt x="654" y="548"/>
                      </a:lnTo>
                      <a:lnTo>
                        <a:pt x="640" y="538"/>
                      </a:lnTo>
                      <a:lnTo>
                        <a:pt x="628" y="527"/>
                      </a:lnTo>
                      <a:lnTo>
                        <a:pt x="617" y="514"/>
                      </a:lnTo>
                      <a:lnTo>
                        <a:pt x="606" y="501"/>
                      </a:lnTo>
                      <a:lnTo>
                        <a:pt x="597" y="486"/>
                      </a:lnTo>
                      <a:lnTo>
                        <a:pt x="590" y="472"/>
                      </a:lnTo>
                      <a:lnTo>
                        <a:pt x="584" y="455"/>
                      </a:lnTo>
                      <a:lnTo>
                        <a:pt x="579" y="438"/>
                      </a:lnTo>
                      <a:lnTo>
                        <a:pt x="577" y="421"/>
                      </a:lnTo>
                      <a:lnTo>
                        <a:pt x="576" y="403"/>
                      </a:lnTo>
                      <a:lnTo>
                        <a:pt x="576" y="330"/>
                      </a:lnTo>
                      <a:lnTo>
                        <a:pt x="576" y="330"/>
                      </a:lnTo>
                      <a:lnTo>
                        <a:pt x="577" y="312"/>
                      </a:lnTo>
                      <a:lnTo>
                        <a:pt x="579" y="295"/>
                      </a:lnTo>
                      <a:lnTo>
                        <a:pt x="584" y="278"/>
                      </a:lnTo>
                      <a:lnTo>
                        <a:pt x="590" y="262"/>
                      </a:lnTo>
                      <a:lnTo>
                        <a:pt x="597" y="247"/>
                      </a:lnTo>
                      <a:lnTo>
                        <a:pt x="606" y="232"/>
                      </a:lnTo>
                      <a:lnTo>
                        <a:pt x="617" y="219"/>
                      </a:lnTo>
                      <a:lnTo>
                        <a:pt x="628" y="206"/>
                      </a:lnTo>
                      <a:lnTo>
                        <a:pt x="640" y="195"/>
                      </a:lnTo>
                      <a:lnTo>
                        <a:pt x="654" y="185"/>
                      </a:lnTo>
                      <a:lnTo>
                        <a:pt x="668" y="176"/>
                      </a:lnTo>
                      <a:lnTo>
                        <a:pt x="683" y="169"/>
                      </a:lnTo>
                      <a:lnTo>
                        <a:pt x="700" y="162"/>
                      </a:lnTo>
                      <a:lnTo>
                        <a:pt x="717" y="158"/>
                      </a:lnTo>
                      <a:lnTo>
                        <a:pt x="734" y="156"/>
                      </a:lnTo>
                      <a:lnTo>
                        <a:pt x="752" y="154"/>
                      </a:lnTo>
                      <a:lnTo>
                        <a:pt x="782" y="154"/>
                      </a:lnTo>
                      <a:lnTo>
                        <a:pt x="782" y="154"/>
                      </a:lnTo>
                      <a:lnTo>
                        <a:pt x="792" y="156"/>
                      </a:lnTo>
                      <a:lnTo>
                        <a:pt x="802" y="157"/>
                      </a:lnTo>
                      <a:lnTo>
                        <a:pt x="811" y="159"/>
                      </a:lnTo>
                      <a:lnTo>
                        <a:pt x="820" y="162"/>
                      </a:lnTo>
                      <a:lnTo>
                        <a:pt x="829" y="167"/>
                      </a:lnTo>
                      <a:lnTo>
                        <a:pt x="838" y="171"/>
                      </a:lnTo>
                      <a:lnTo>
                        <a:pt x="846" y="177"/>
                      </a:lnTo>
                      <a:lnTo>
                        <a:pt x="853" y="184"/>
                      </a:lnTo>
                      <a:lnTo>
                        <a:pt x="860" y="190"/>
                      </a:lnTo>
                      <a:lnTo>
                        <a:pt x="865" y="198"/>
                      </a:lnTo>
                      <a:lnTo>
                        <a:pt x="870" y="206"/>
                      </a:lnTo>
                      <a:lnTo>
                        <a:pt x="874" y="215"/>
                      </a:lnTo>
                      <a:lnTo>
                        <a:pt x="878" y="224"/>
                      </a:lnTo>
                      <a:lnTo>
                        <a:pt x="880" y="233"/>
                      </a:lnTo>
                      <a:lnTo>
                        <a:pt x="882" y="243"/>
                      </a:lnTo>
                      <a:lnTo>
                        <a:pt x="882" y="253"/>
                      </a:lnTo>
                      <a:lnTo>
                        <a:pt x="882" y="324"/>
                      </a:lnTo>
                      <a:lnTo>
                        <a:pt x="923" y="324"/>
                      </a:lnTo>
                      <a:lnTo>
                        <a:pt x="923" y="324"/>
                      </a:lnTo>
                      <a:lnTo>
                        <a:pt x="923" y="324"/>
                      </a:lnTo>
                      <a:lnTo>
                        <a:pt x="923" y="253"/>
                      </a:lnTo>
                      <a:lnTo>
                        <a:pt x="923" y="253"/>
                      </a:lnTo>
                      <a:lnTo>
                        <a:pt x="923" y="252"/>
                      </a:lnTo>
                      <a:lnTo>
                        <a:pt x="923" y="215"/>
                      </a:lnTo>
                      <a:lnTo>
                        <a:pt x="923" y="215"/>
                      </a:lnTo>
                      <a:lnTo>
                        <a:pt x="924" y="197"/>
                      </a:lnTo>
                      <a:lnTo>
                        <a:pt x="926" y="180"/>
                      </a:lnTo>
                      <a:lnTo>
                        <a:pt x="931" y="163"/>
                      </a:lnTo>
                      <a:lnTo>
                        <a:pt x="936" y="148"/>
                      </a:lnTo>
                      <a:lnTo>
                        <a:pt x="944" y="132"/>
                      </a:lnTo>
                      <a:lnTo>
                        <a:pt x="952" y="117"/>
                      </a:lnTo>
                      <a:lnTo>
                        <a:pt x="962" y="104"/>
                      </a:lnTo>
                      <a:lnTo>
                        <a:pt x="973" y="91"/>
                      </a:lnTo>
                      <a:lnTo>
                        <a:pt x="986" y="80"/>
                      </a:lnTo>
                      <a:lnTo>
                        <a:pt x="999" y="70"/>
                      </a:lnTo>
                      <a:lnTo>
                        <a:pt x="1014" y="61"/>
                      </a:lnTo>
                      <a:lnTo>
                        <a:pt x="1030" y="54"/>
                      </a:lnTo>
                      <a:lnTo>
                        <a:pt x="1045" y="49"/>
                      </a:lnTo>
                      <a:lnTo>
                        <a:pt x="1062" y="44"/>
                      </a:lnTo>
                      <a:lnTo>
                        <a:pt x="1079" y="41"/>
                      </a:lnTo>
                      <a:lnTo>
                        <a:pt x="1097" y="41"/>
                      </a:lnTo>
                      <a:lnTo>
                        <a:pt x="1107" y="41"/>
                      </a:lnTo>
                      <a:lnTo>
                        <a:pt x="1107" y="41"/>
                      </a:lnTo>
                      <a:lnTo>
                        <a:pt x="1125" y="41"/>
                      </a:lnTo>
                      <a:lnTo>
                        <a:pt x="1143" y="44"/>
                      </a:lnTo>
                      <a:lnTo>
                        <a:pt x="1160" y="49"/>
                      </a:lnTo>
                      <a:lnTo>
                        <a:pt x="1176" y="54"/>
                      </a:lnTo>
                      <a:lnTo>
                        <a:pt x="1191" y="61"/>
                      </a:lnTo>
                      <a:lnTo>
                        <a:pt x="1205" y="70"/>
                      </a:lnTo>
                      <a:lnTo>
                        <a:pt x="1219" y="80"/>
                      </a:lnTo>
                      <a:lnTo>
                        <a:pt x="1231" y="91"/>
                      </a:lnTo>
                      <a:lnTo>
                        <a:pt x="1243" y="104"/>
                      </a:lnTo>
                      <a:lnTo>
                        <a:pt x="1253" y="117"/>
                      </a:lnTo>
                      <a:lnTo>
                        <a:pt x="1262" y="132"/>
                      </a:lnTo>
                      <a:lnTo>
                        <a:pt x="1270" y="148"/>
                      </a:lnTo>
                      <a:lnTo>
                        <a:pt x="1275" y="163"/>
                      </a:lnTo>
                      <a:lnTo>
                        <a:pt x="1280" y="180"/>
                      </a:lnTo>
                      <a:lnTo>
                        <a:pt x="1282" y="197"/>
                      </a:lnTo>
                      <a:lnTo>
                        <a:pt x="1283" y="215"/>
                      </a:lnTo>
                      <a:lnTo>
                        <a:pt x="1283" y="1098"/>
                      </a:lnTo>
                      <a:lnTo>
                        <a:pt x="1283" y="1098"/>
                      </a:lnTo>
                      <a:lnTo>
                        <a:pt x="1282" y="1110"/>
                      </a:lnTo>
                      <a:lnTo>
                        <a:pt x="1281" y="1121"/>
                      </a:lnTo>
                      <a:lnTo>
                        <a:pt x="1277" y="1131"/>
                      </a:lnTo>
                      <a:lnTo>
                        <a:pt x="1274" y="1142"/>
                      </a:lnTo>
                      <a:lnTo>
                        <a:pt x="1270" y="1151"/>
                      </a:lnTo>
                      <a:lnTo>
                        <a:pt x="1264" y="1160"/>
                      </a:lnTo>
                      <a:lnTo>
                        <a:pt x="1257" y="1169"/>
                      </a:lnTo>
                      <a:lnTo>
                        <a:pt x="1250" y="1177"/>
                      </a:lnTo>
                      <a:lnTo>
                        <a:pt x="1243" y="1185"/>
                      </a:lnTo>
                      <a:lnTo>
                        <a:pt x="1233" y="1191"/>
                      </a:lnTo>
                      <a:lnTo>
                        <a:pt x="1224" y="1196"/>
                      </a:lnTo>
                      <a:lnTo>
                        <a:pt x="1214" y="1201"/>
                      </a:lnTo>
                      <a:lnTo>
                        <a:pt x="1204" y="1205"/>
                      </a:lnTo>
                      <a:lnTo>
                        <a:pt x="1193" y="1208"/>
                      </a:lnTo>
                      <a:lnTo>
                        <a:pt x="1183" y="1210"/>
                      </a:lnTo>
                      <a:lnTo>
                        <a:pt x="1170" y="1210"/>
                      </a:lnTo>
                      <a:lnTo>
                        <a:pt x="1040" y="1210"/>
                      </a:lnTo>
                      <a:lnTo>
                        <a:pt x="1040" y="1210"/>
                      </a:lnTo>
                      <a:lnTo>
                        <a:pt x="1024" y="1211"/>
                      </a:lnTo>
                      <a:lnTo>
                        <a:pt x="1009" y="1213"/>
                      </a:lnTo>
                      <a:lnTo>
                        <a:pt x="995" y="1217"/>
                      </a:lnTo>
                      <a:lnTo>
                        <a:pt x="980" y="1222"/>
                      </a:lnTo>
                      <a:lnTo>
                        <a:pt x="968" y="1228"/>
                      </a:lnTo>
                      <a:lnTo>
                        <a:pt x="954" y="1236"/>
                      </a:lnTo>
                      <a:lnTo>
                        <a:pt x="943" y="1245"/>
                      </a:lnTo>
                      <a:lnTo>
                        <a:pt x="933" y="1255"/>
                      </a:lnTo>
                      <a:lnTo>
                        <a:pt x="923" y="1265"/>
                      </a:lnTo>
                      <a:lnTo>
                        <a:pt x="914" y="1277"/>
                      </a:lnTo>
                      <a:lnTo>
                        <a:pt x="906" y="1290"/>
                      </a:lnTo>
                      <a:lnTo>
                        <a:pt x="900" y="1302"/>
                      </a:lnTo>
                      <a:lnTo>
                        <a:pt x="895" y="1317"/>
                      </a:lnTo>
                      <a:lnTo>
                        <a:pt x="891" y="1331"/>
                      </a:lnTo>
                      <a:lnTo>
                        <a:pt x="889" y="1346"/>
                      </a:lnTo>
                      <a:lnTo>
                        <a:pt x="888" y="1362"/>
                      </a:lnTo>
                      <a:lnTo>
                        <a:pt x="888" y="1446"/>
                      </a:lnTo>
                      <a:lnTo>
                        <a:pt x="888" y="1446"/>
                      </a:lnTo>
                      <a:lnTo>
                        <a:pt x="888" y="1457"/>
                      </a:lnTo>
                      <a:lnTo>
                        <a:pt x="886" y="1469"/>
                      </a:lnTo>
                      <a:lnTo>
                        <a:pt x="883" y="1479"/>
                      </a:lnTo>
                      <a:lnTo>
                        <a:pt x="879" y="1489"/>
                      </a:lnTo>
                      <a:lnTo>
                        <a:pt x="874" y="1499"/>
                      </a:lnTo>
                      <a:lnTo>
                        <a:pt x="869" y="1508"/>
                      </a:lnTo>
                      <a:lnTo>
                        <a:pt x="862" y="1517"/>
                      </a:lnTo>
                      <a:lnTo>
                        <a:pt x="855" y="1525"/>
                      </a:lnTo>
                      <a:lnTo>
                        <a:pt x="847" y="1532"/>
                      </a:lnTo>
                      <a:lnTo>
                        <a:pt x="838" y="1538"/>
                      </a:lnTo>
                      <a:lnTo>
                        <a:pt x="829" y="1544"/>
                      </a:lnTo>
                      <a:lnTo>
                        <a:pt x="819" y="1549"/>
                      </a:lnTo>
                      <a:lnTo>
                        <a:pt x="809" y="1552"/>
                      </a:lnTo>
                      <a:lnTo>
                        <a:pt x="799" y="1555"/>
                      </a:lnTo>
                      <a:lnTo>
                        <a:pt x="788" y="1556"/>
                      </a:lnTo>
                      <a:lnTo>
                        <a:pt x="776" y="1558"/>
                      </a:lnTo>
                      <a:lnTo>
                        <a:pt x="520" y="1558"/>
                      </a:lnTo>
                      <a:lnTo>
                        <a:pt x="520" y="1597"/>
                      </a:lnTo>
                      <a:lnTo>
                        <a:pt x="776" y="1597"/>
                      </a:lnTo>
                      <a:lnTo>
                        <a:pt x="776" y="1597"/>
                      </a:lnTo>
                      <a:lnTo>
                        <a:pt x="792" y="1597"/>
                      </a:lnTo>
                      <a:lnTo>
                        <a:pt x="807" y="1595"/>
                      </a:lnTo>
                      <a:lnTo>
                        <a:pt x="821" y="1590"/>
                      </a:lnTo>
                      <a:lnTo>
                        <a:pt x="835" y="1586"/>
                      </a:lnTo>
                      <a:lnTo>
                        <a:pt x="848" y="1579"/>
                      </a:lnTo>
                      <a:lnTo>
                        <a:pt x="861" y="1571"/>
                      </a:lnTo>
                      <a:lnTo>
                        <a:pt x="872" y="1563"/>
                      </a:lnTo>
                      <a:lnTo>
                        <a:pt x="883" y="1553"/>
                      </a:lnTo>
                      <a:lnTo>
                        <a:pt x="894" y="1542"/>
                      </a:lnTo>
                      <a:lnTo>
                        <a:pt x="901" y="1531"/>
                      </a:lnTo>
                      <a:lnTo>
                        <a:pt x="909" y="1518"/>
                      </a:lnTo>
                      <a:lnTo>
                        <a:pt x="916" y="1505"/>
                      </a:lnTo>
                      <a:lnTo>
                        <a:pt x="921" y="1491"/>
                      </a:lnTo>
                      <a:lnTo>
                        <a:pt x="925" y="1477"/>
                      </a:lnTo>
                      <a:lnTo>
                        <a:pt x="927" y="1461"/>
                      </a:lnTo>
                      <a:lnTo>
                        <a:pt x="927" y="1446"/>
                      </a:lnTo>
                      <a:lnTo>
                        <a:pt x="927" y="1362"/>
                      </a:lnTo>
                      <a:lnTo>
                        <a:pt x="927" y="1362"/>
                      </a:lnTo>
                      <a:lnTo>
                        <a:pt x="928" y="1351"/>
                      </a:lnTo>
                      <a:lnTo>
                        <a:pt x="930" y="1339"/>
                      </a:lnTo>
                      <a:lnTo>
                        <a:pt x="933" y="1328"/>
                      </a:lnTo>
                      <a:lnTo>
                        <a:pt x="936" y="1318"/>
                      </a:lnTo>
                      <a:lnTo>
                        <a:pt x="941" y="1309"/>
                      </a:lnTo>
                      <a:lnTo>
                        <a:pt x="946" y="1299"/>
                      </a:lnTo>
                      <a:lnTo>
                        <a:pt x="953" y="1291"/>
                      </a:lnTo>
                      <a:lnTo>
                        <a:pt x="961" y="1283"/>
                      </a:lnTo>
                      <a:lnTo>
                        <a:pt x="969" y="1275"/>
                      </a:lnTo>
                      <a:lnTo>
                        <a:pt x="977" y="1270"/>
                      </a:lnTo>
                      <a:lnTo>
                        <a:pt x="986" y="1264"/>
                      </a:lnTo>
                      <a:lnTo>
                        <a:pt x="996" y="1258"/>
                      </a:lnTo>
                      <a:lnTo>
                        <a:pt x="1006" y="1255"/>
                      </a:lnTo>
                      <a:lnTo>
                        <a:pt x="1017" y="1253"/>
                      </a:lnTo>
                      <a:lnTo>
                        <a:pt x="1029" y="1250"/>
                      </a:lnTo>
                      <a:lnTo>
                        <a:pt x="1040" y="1250"/>
                      </a:lnTo>
                      <a:lnTo>
                        <a:pt x="1170" y="1250"/>
                      </a:lnTo>
                      <a:lnTo>
                        <a:pt x="1170" y="1250"/>
                      </a:lnTo>
                      <a:lnTo>
                        <a:pt x="1186" y="1249"/>
                      </a:lnTo>
                      <a:lnTo>
                        <a:pt x="1202" y="1247"/>
                      </a:lnTo>
                      <a:lnTo>
                        <a:pt x="1215" y="1243"/>
                      </a:lnTo>
                      <a:lnTo>
                        <a:pt x="1230" y="1238"/>
                      </a:lnTo>
                      <a:lnTo>
                        <a:pt x="1244" y="1231"/>
                      </a:lnTo>
                      <a:lnTo>
                        <a:pt x="1256" y="1225"/>
                      </a:lnTo>
                      <a:lnTo>
                        <a:pt x="1267" y="1216"/>
                      </a:lnTo>
                      <a:lnTo>
                        <a:pt x="1279" y="1205"/>
                      </a:lnTo>
                      <a:lnTo>
                        <a:pt x="1288" y="1195"/>
                      </a:lnTo>
                      <a:lnTo>
                        <a:pt x="1297" y="1183"/>
                      </a:lnTo>
                      <a:lnTo>
                        <a:pt x="1304" y="1171"/>
                      </a:lnTo>
                      <a:lnTo>
                        <a:pt x="1311" y="1157"/>
                      </a:lnTo>
                      <a:lnTo>
                        <a:pt x="1316" y="1144"/>
                      </a:lnTo>
                      <a:lnTo>
                        <a:pt x="1319" y="1129"/>
                      </a:lnTo>
                      <a:lnTo>
                        <a:pt x="1321" y="1114"/>
                      </a:lnTo>
                      <a:lnTo>
                        <a:pt x="1322" y="1098"/>
                      </a:lnTo>
                      <a:lnTo>
                        <a:pt x="1322" y="215"/>
                      </a:lnTo>
                      <a:lnTo>
                        <a:pt x="1322" y="215"/>
                      </a:lnTo>
                      <a:lnTo>
                        <a:pt x="1321" y="193"/>
                      </a:lnTo>
                      <a:lnTo>
                        <a:pt x="1318" y="172"/>
                      </a:lnTo>
                      <a:lnTo>
                        <a:pt x="1313" y="151"/>
                      </a:lnTo>
                      <a:lnTo>
                        <a:pt x="1306" y="132"/>
                      </a:lnTo>
                      <a:lnTo>
                        <a:pt x="1297" y="113"/>
                      </a:lnTo>
                      <a:lnTo>
                        <a:pt x="1286" y="95"/>
                      </a:lnTo>
                      <a:lnTo>
                        <a:pt x="1274" y="79"/>
                      </a:lnTo>
                      <a:lnTo>
                        <a:pt x="1259" y="63"/>
                      </a:lnTo>
                      <a:lnTo>
                        <a:pt x="1245" y="50"/>
                      </a:lnTo>
                      <a:lnTo>
                        <a:pt x="1228" y="37"/>
                      </a:lnTo>
                      <a:lnTo>
                        <a:pt x="1210" y="26"/>
                      </a:lnTo>
                      <a:lnTo>
                        <a:pt x="1192" y="17"/>
                      </a:lnTo>
                      <a:lnTo>
                        <a:pt x="1172" y="10"/>
                      </a:lnTo>
                      <a:lnTo>
                        <a:pt x="1151" y="5"/>
                      </a:lnTo>
                      <a:lnTo>
                        <a:pt x="1130" y="1"/>
                      </a:lnTo>
                      <a:lnTo>
                        <a:pt x="1107" y="0"/>
                      </a:lnTo>
                      <a:lnTo>
                        <a:pt x="1097" y="0"/>
                      </a:lnTo>
                      <a:lnTo>
                        <a:pt x="1097" y="0"/>
                      </a:lnTo>
                      <a:lnTo>
                        <a:pt x="1078" y="1"/>
                      </a:lnTo>
                      <a:lnTo>
                        <a:pt x="1060" y="4"/>
                      </a:lnTo>
                      <a:lnTo>
                        <a:pt x="1042" y="8"/>
                      </a:lnTo>
                      <a:lnTo>
                        <a:pt x="1025" y="13"/>
                      </a:lnTo>
                      <a:lnTo>
                        <a:pt x="1009" y="19"/>
                      </a:lnTo>
                      <a:lnTo>
                        <a:pt x="994" y="27"/>
                      </a:lnTo>
                      <a:lnTo>
                        <a:pt x="978" y="36"/>
                      </a:lnTo>
                      <a:lnTo>
                        <a:pt x="964" y="47"/>
                      </a:lnTo>
                      <a:lnTo>
                        <a:pt x="951" y="59"/>
                      </a:lnTo>
                      <a:lnTo>
                        <a:pt x="939" y="71"/>
                      </a:lnTo>
                      <a:lnTo>
                        <a:pt x="927" y="85"/>
                      </a:lnTo>
                      <a:lnTo>
                        <a:pt x="917" y="99"/>
                      </a:lnTo>
                      <a:lnTo>
                        <a:pt x="908" y="114"/>
                      </a:lnTo>
                      <a:lnTo>
                        <a:pt x="900" y="130"/>
                      </a:lnTo>
                      <a:lnTo>
                        <a:pt x="895" y="147"/>
                      </a:lnTo>
                      <a:lnTo>
                        <a:pt x="889" y="165"/>
                      </a:lnTo>
                      <a:lnTo>
                        <a:pt x="889" y="165"/>
                      </a:lnTo>
                      <a:lnTo>
                        <a:pt x="879" y="153"/>
                      </a:lnTo>
                      <a:lnTo>
                        <a:pt x="868" y="143"/>
                      </a:lnTo>
                      <a:lnTo>
                        <a:pt x="855" y="135"/>
                      </a:lnTo>
                      <a:lnTo>
                        <a:pt x="842" y="128"/>
                      </a:lnTo>
                      <a:lnTo>
                        <a:pt x="828" y="123"/>
                      </a:lnTo>
                      <a:lnTo>
                        <a:pt x="814" y="118"/>
                      </a:lnTo>
                      <a:lnTo>
                        <a:pt x="798" y="116"/>
                      </a:lnTo>
                      <a:lnTo>
                        <a:pt x="782" y="115"/>
                      </a:lnTo>
                      <a:lnTo>
                        <a:pt x="752" y="115"/>
                      </a:lnTo>
                      <a:lnTo>
                        <a:pt x="752" y="115"/>
                      </a:lnTo>
                      <a:lnTo>
                        <a:pt x="729" y="116"/>
                      </a:lnTo>
                      <a:lnTo>
                        <a:pt x="708" y="119"/>
                      </a:lnTo>
                      <a:lnTo>
                        <a:pt x="688" y="124"/>
                      </a:lnTo>
                      <a:lnTo>
                        <a:pt x="667" y="132"/>
                      </a:lnTo>
                      <a:lnTo>
                        <a:pt x="649" y="141"/>
                      </a:lnTo>
                      <a:lnTo>
                        <a:pt x="631" y="152"/>
                      </a:lnTo>
                      <a:lnTo>
                        <a:pt x="614" y="165"/>
                      </a:lnTo>
                      <a:lnTo>
                        <a:pt x="600" y="178"/>
                      </a:lnTo>
                      <a:lnTo>
                        <a:pt x="585" y="194"/>
                      </a:lnTo>
                      <a:lnTo>
                        <a:pt x="573" y="210"/>
                      </a:lnTo>
                      <a:lnTo>
                        <a:pt x="563" y="228"/>
                      </a:lnTo>
                      <a:lnTo>
                        <a:pt x="554" y="247"/>
                      </a:lnTo>
                      <a:lnTo>
                        <a:pt x="546" y="266"/>
                      </a:lnTo>
                      <a:lnTo>
                        <a:pt x="540" y="287"/>
                      </a:lnTo>
                      <a:lnTo>
                        <a:pt x="537" y="309"/>
                      </a:lnTo>
                      <a:lnTo>
                        <a:pt x="536" y="330"/>
                      </a:lnTo>
                      <a:lnTo>
                        <a:pt x="536" y="403"/>
                      </a:lnTo>
                      <a:lnTo>
                        <a:pt x="536" y="403"/>
                      </a:lnTo>
                      <a:lnTo>
                        <a:pt x="537" y="424"/>
                      </a:lnTo>
                      <a:lnTo>
                        <a:pt x="540" y="445"/>
                      </a:lnTo>
                      <a:lnTo>
                        <a:pt x="474" y="445"/>
                      </a:lnTo>
                      <a:lnTo>
                        <a:pt x="474" y="445"/>
                      </a:lnTo>
                      <a:lnTo>
                        <a:pt x="456" y="446"/>
                      </a:lnTo>
                      <a:lnTo>
                        <a:pt x="438" y="448"/>
                      </a:lnTo>
                      <a:lnTo>
                        <a:pt x="421" y="453"/>
                      </a:lnTo>
                      <a:lnTo>
                        <a:pt x="404" y="458"/>
                      </a:lnTo>
                      <a:lnTo>
                        <a:pt x="388" y="466"/>
                      </a:lnTo>
                      <a:lnTo>
                        <a:pt x="373" y="475"/>
                      </a:lnTo>
                      <a:lnTo>
                        <a:pt x="360" y="484"/>
                      </a:lnTo>
                      <a:lnTo>
                        <a:pt x="346" y="496"/>
                      </a:lnTo>
                      <a:lnTo>
                        <a:pt x="335" y="509"/>
                      </a:lnTo>
                      <a:lnTo>
                        <a:pt x="325" y="522"/>
                      </a:lnTo>
                      <a:lnTo>
                        <a:pt x="316" y="537"/>
                      </a:lnTo>
                      <a:lnTo>
                        <a:pt x="308" y="552"/>
                      </a:lnTo>
                      <a:lnTo>
                        <a:pt x="302" y="568"/>
                      </a:lnTo>
                      <a:lnTo>
                        <a:pt x="298" y="585"/>
                      </a:lnTo>
                      <a:lnTo>
                        <a:pt x="296" y="602"/>
                      </a:lnTo>
                      <a:lnTo>
                        <a:pt x="295" y="620"/>
                      </a:lnTo>
                      <a:lnTo>
                        <a:pt x="295" y="827"/>
                      </a:lnTo>
                      <a:lnTo>
                        <a:pt x="295" y="827"/>
                      </a:lnTo>
                      <a:lnTo>
                        <a:pt x="279" y="827"/>
                      </a:lnTo>
                      <a:lnTo>
                        <a:pt x="263" y="830"/>
                      </a:lnTo>
                      <a:lnTo>
                        <a:pt x="248" y="833"/>
                      </a:lnTo>
                      <a:lnTo>
                        <a:pt x="234" y="837"/>
                      </a:lnTo>
                      <a:lnTo>
                        <a:pt x="220" y="843"/>
                      </a:lnTo>
                      <a:lnTo>
                        <a:pt x="207" y="851"/>
                      </a:lnTo>
                      <a:lnTo>
                        <a:pt x="194" y="860"/>
                      </a:lnTo>
                      <a:lnTo>
                        <a:pt x="182" y="870"/>
                      </a:lnTo>
                      <a:lnTo>
                        <a:pt x="182" y="870"/>
                      </a:lnTo>
                      <a:lnTo>
                        <a:pt x="171" y="882"/>
                      </a:lnTo>
                      <a:lnTo>
                        <a:pt x="161" y="895"/>
                      </a:lnTo>
                      <a:lnTo>
                        <a:pt x="153" y="908"/>
                      </a:lnTo>
                      <a:lnTo>
                        <a:pt x="145" y="923"/>
                      </a:lnTo>
                      <a:lnTo>
                        <a:pt x="140" y="938"/>
                      </a:lnTo>
                      <a:lnTo>
                        <a:pt x="136" y="953"/>
                      </a:lnTo>
                      <a:lnTo>
                        <a:pt x="134" y="969"/>
                      </a:lnTo>
                      <a:lnTo>
                        <a:pt x="132" y="985"/>
                      </a:lnTo>
                      <a:lnTo>
                        <a:pt x="132" y="1234"/>
                      </a:lnTo>
                      <a:lnTo>
                        <a:pt x="132" y="1234"/>
                      </a:lnTo>
                      <a:lnTo>
                        <a:pt x="117" y="1240"/>
                      </a:lnTo>
                      <a:lnTo>
                        <a:pt x="102" y="1249"/>
                      </a:lnTo>
                      <a:lnTo>
                        <a:pt x="89" y="1257"/>
                      </a:lnTo>
                      <a:lnTo>
                        <a:pt x="75" y="1267"/>
                      </a:lnTo>
                      <a:lnTo>
                        <a:pt x="64" y="1277"/>
                      </a:lnTo>
                      <a:lnTo>
                        <a:pt x="53" y="1289"/>
                      </a:lnTo>
                      <a:lnTo>
                        <a:pt x="42" y="1300"/>
                      </a:lnTo>
                      <a:lnTo>
                        <a:pt x="33" y="1312"/>
                      </a:lnTo>
                      <a:lnTo>
                        <a:pt x="26" y="1326"/>
                      </a:lnTo>
                      <a:lnTo>
                        <a:pt x="19" y="1339"/>
                      </a:lnTo>
                      <a:lnTo>
                        <a:pt x="13" y="1354"/>
                      </a:lnTo>
                      <a:lnTo>
                        <a:pt x="9" y="1369"/>
                      </a:lnTo>
                      <a:lnTo>
                        <a:pt x="4" y="1384"/>
                      </a:lnTo>
                      <a:lnTo>
                        <a:pt x="2" y="1401"/>
                      </a:lnTo>
                      <a:lnTo>
                        <a:pt x="1" y="1418"/>
                      </a:lnTo>
                      <a:lnTo>
                        <a:pt x="0" y="1436"/>
                      </a:lnTo>
                      <a:lnTo>
                        <a:pt x="0" y="1436"/>
                      </a:lnTo>
                      <a:close/>
                      <a:moveTo>
                        <a:pt x="1038" y="1708"/>
                      </a:moveTo>
                      <a:lnTo>
                        <a:pt x="1038" y="1708"/>
                      </a:lnTo>
                      <a:lnTo>
                        <a:pt x="1038" y="1715"/>
                      </a:lnTo>
                      <a:lnTo>
                        <a:pt x="1035" y="1720"/>
                      </a:lnTo>
                      <a:lnTo>
                        <a:pt x="1033" y="1725"/>
                      </a:lnTo>
                      <a:lnTo>
                        <a:pt x="1029" y="1729"/>
                      </a:lnTo>
                      <a:lnTo>
                        <a:pt x="1029" y="1729"/>
                      </a:lnTo>
                      <a:lnTo>
                        <a:pt x="1025" y="1732"/>
                      </a:lnTo>
                      <a:lnTo>
                        <a:pt x="1021" y="1734"/>
                      </a:lnTo>
                      <a:lnTo>
                        <a:pt x="1015" y="1735"/>
                      </a:lnTo>
                      <a:lnTo>
                        <a:pt x="1011" y="1737"/>
                      </a:lnTo>
                      <a:lnTo>
                        <a:pt x="1011" y="1737"/>
                      </a:lnTo>
                      <a:lnTo>
                        <a:pt x="1005" y="1735"/>
                      </a:lnTo>
                      <a:lnTo>
                        <a:pt x="999" y="1734"/>
                      </a:lnTo>
                      <a:lnTo>
                        <a:pt x="995" y="1732"/>
                      </a:lnTo>
                      <a:lnTo>
                        <a:pt x="991" y="1729"/>
                      </a:lnTo>
                      <a:lnTo>
                        <a:pt x="988" y="1724"/>
                      </a:lnTo>
                      <a:lnTo>
                        <a:pt x="985" y="1720"/>
                      </a:lnTo>
                      <a:lnTo>
                        <a:pt x="984" y="1714"/>
                      </a:lnTo>
                      <a:lnTo>
                        <a:pt x="982" y="1708"/>
                      </a:lnTo>
                      <a:lnTo>
                        <a:pt x="982" y="1708"/>
                      </a:lnTo>
                      <a:lnTo>
                        <a:pt x="984" y="1703"/>
                      </a:lnTo>
                      <a:lnTo>
                        <a:pt x="985" y="1698"/>
                      </a:lnTo>
                      <a:lnTo>
                        <a:pt x="988" y="1694"/>
                      </a:lnTo>
                      <a:lnTo>
                        <a:pt x="991" y="1689"/>
                      </a:lnTo>
                      <a:lnTo>
                        <a:pt x="995" y="1686"/>
                      </a:lnTo>
                      <a:lnTo>
                        <a:pt x="999" y="1684"/>
                      </a:lnTo>
                      <a:lnTo>
                        <a:pt x="1005" y="1681"/>
                      </a:lnTo>
                      <a:lnTo>
                        <a:pt x="1011" y="1681"/>
                      </a:lnTo>
                      <a:lnTo>
                        <a:pt x="1011" y="1681"/>
                      </a:lnTo>
                      <a:lnTo>
                        <a:pt x="1016" y="1681"/>
                      </a:lnTo>
                      <a:lnTo>
                        <a:pt x="1021" y="1684"/>
                      </a:lnTo>
                      <a:lnTo>
                        <a:pt x="1025" y="1686"/>
                      </a:lnTo>
                      <a:lnTo>
                        <a:pt x="1030" y="1689"/>
                      </a:lnTo>
                      <a:lnTo>
                        <a:pt x="1030" y="1689"/>
                      </a:lnTo>
                      <a:lnTo>
                        <a:pt x="1033" y="1693"/>
                      </a:lnTo>
                      <a:lnTo>
                        <a:pt x="1035" y="1698"/>
                      </a:lnTo>
                      <a:lnTo>
                        <a:pt x="1038" y="1703"/>
                      </a:lnTo>
                      <a:lnTo>
                        <a:pt x="1038" y="1708"/>
                      </a:lnTo>
                      <a:lnTo>
                        <a:pt x="1038" y="170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101600" tIns="50800" rIns="101600" bIns="5080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200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4" name="Oval 7">
                <a:extLst>
                  <a:ext uri="{FF2B5EF4-FFF2-40B4-BE49-F238E27FC236}">
                    <a16:creationId xmlns="" xmlns:a16="http://schemas.microsoft.com/office/drawing/2014/main" id="{B746D146-5582-4507-B8A9-65FAC5B156AE}"/>
                  </a:ext>
                </a:extLst>
              </p:cNvPr>
              <p:cNvSpPr/>
              <p:nvPr/>
            </p:nvSpPr>
            <p:spPr>
              <a:xfrm>
                <a:off x="5276510" y="2437356"/>
                <a:ext cx="549758" cy="549758"/>
              </a:xfrm>
              <a:prstGeom prst="ellipse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889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  <a:sym typeface="+mn-lt"/>
                  </a:rPr>
                  <a:t>发布系统</a:t>
                </a:r>
                <a:endParaRPr lang="en-US" sz="889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  <a:sym typeface="+mn-lt"/>
                </a:endParaRPr>
              </a:p>
            </p:txBody>
          </p:sp>
          <p:sp>
            <p:nvSpPr>
              <p:cNvPr id="65" name="Oval 131">
                <a:extLst>
                  <a:ext uri="{FF2B5EF4-FFF2-40B4-BE49-F238E27FC236}">
                    <a16:creationId xmlns="" xmlns:a16="http://schemas.microsoft.com/office/drawing/2014/main" id="{C8B46DC7-3B32-431E-B3F0-0E34C56E32EC}"/>
                  </a:ext>
                </a:extLst>
              </p:cNvPr>
              <p:cNvSpPr/>
              <p:nvPr/>
            </p:nvSpPr>
            <p:spPr>
              <a:xfrm>
                <a:off x="4822790" y="3573974"/>
                <a:ext cx="549758" cy="549758"/>
              </a:xfrm>
              <a:prstGeom prst="ellipse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889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  <a:sym typeface="+mn-lt"/>
                  </a:rPr>
                  <a:t>灰度</a:t>
                </a:r>
                <a:endParaRPr lang="zh-CN" altLang="en-US" sz="889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  <a:sym typeface="+mn-lt"/>
                </a:endParaRPr>
              </a:p>
            </p:txBody>
          </p:sp>
          <p:sp>
            <p:nvSpPr>
              <p:cNvPr id="66" name="Oval 133">
                <a:extLst>
                  <a:ext uri="{FF2B5EF4-FFF2-40B4-BE49-F238E27FC236}">
                    <a16:creationId xmlns="" xmlns:a16="http://schemas.microsoft.com/office/drawing/2014/main" id="{F02012B8-01FE-4D7A-BEE6-11E62B85FDBF}"/>
                  </a:ext>
                </a:extLst>
              </p:cNvPr>
              <p:cNvSpPr/>
              <p:nvPr/>
            </p:nvSpPr>
            <p:spPr>
              <a:xfrm>
                <a:off x="5399750" y="4439343"/>
                <a:ext cx="549758" cy="549758"/>
              </a:xfrm>
              <a:prstGeom prst="ellipse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889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  <a:sym typeface="+mn-lt"/>
                  </a:rPr>
                  <a:t>用户行为</a:t>
                </a:r>
                <a:endParaRPr lang="en-US" sz="889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  <a:sym typeface="+mn-lt"/>
                </a:endParaRPr>
              </a:p>
            </p:txBody>
          </p:sp>
          <p:sp>
            <p:nvSpPr>
              <p:cNvPr id="67" name="Oval 134">
                <a:extLst>
                  <a:ext uri="{FF2B5EF4-FFF2-40B4-BE49-F238E27FC236}">
                    <a16:creationId xmlns="" xmlns:a16="http://schemas.microsoft.com/office/drawing/2014/main" id="{932D46E8-26A7-4CE1-B0D0-11E5F9BB375E}"/>
                  </a:ext>
                </a:extLst>
              </p:cNvPr>
              <p:cNvSpPr/>
              <p:nvPr/>
            </p:nvSpPr>
            <p:spPr>
              <a:xfrm>
                <a:off x="6194037" y="4439343"/>
                <a:ext cx="549758" cy="549758"/>
              </a:xfrm>
              <a:prstGeom prst="ellipse">
                <a:avLst/>
              </a:prstGeom>
              <a:solidFill>
                <a:schemeClr val="accent3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889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  <a:sym typeface="+mn-lt"/>
                  </a:rPr>
                  <a:t>预警</a:t>
                </a:r>
                <a:endParaRPr lang="en-US" sz="889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  <a:sym typeface="+mn-lt"/>
                </a:endParaRPr>
              </a:p>
            </p:txBody>
          </p:sp>
          <p:sp>
            <p:nvSpPr>
              <p:cNvPr id="68" name="Oval 135">
                <a:extLst>
                  <a:ext uri="{FF2B5EF4-FFF2-40B4-BE49-F238E27FC236}">
                    <a16:creationId xmlns="" xmlns:a16="http://schemas.microsoft.com/office/drawing/2014/main" id="{0626584B-1B2C-476C-B069-9DEBC9E336EA}"/>
                  </a:ext>
                </a:extLst>
              </p:cNvPr>
              <p:cNvSpPr/>
              <p:nvPr/>
            </p:nvSpPr>
            <p:spPr>
              <a:xfrm>
                <a:off x="6749902" y="3587310"/>
                <a:ext cx="549758" cy="549758"/>
              </a:xfrm>
              <a:prstGeom prst="ellipse">
                <a:avLst/>
              </a:prstGeom>
              <a:solidFill>
                <a:schemeClr val="accent3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889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  <a:sym typeface="+mn-lt"/>
                  </a:rPr>
                  <a:t>监控系统</a:t>
                </a:r>
                <a:endParaRPr lang="en-US" sz="889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  <a:sym typeface="+mn-lt"/>
                </a:endParaRPr>
              </a:p>
            </p:txBody>
          </p:sp>
          <p:sp>
            <p:nvSpPr>
              <p:cNvPr id="69" name="Oval 136">
                <a:extLst>
                  <a:ext uri="{FF2B5EF4-FFF2-40B4-BE49-F238E27FC236}">
                    <a16:creationId xmlns="" xmlns:a16="http://schemas.microsoft.com/office/drawing/2014/main" id="{1D82532A-CD9D-4272-B0C6-024F988FC027}"/>
                  </a:ext>
                </a:extLst>
              </p:cNvPr>
              <p:cNvSpPr/>
              <p:nvPr/>
            </p:nvSpPr>
            <p:spPr>
              <a:xfrm>
                <a:off x="6246396" y="2440940"/>
                <a:ext cx="549758" cy="549758"/>
              </a:xfrm>
              <a:prstGeom prst="ellipse">
                <a:avLst/>
              </a:prstGeom>
              <a:solidFill>
                <a:schemeClr val="accent3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889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  <a:sym typeface="+mn-lt"/>
                  </a:rPr>
                  <a:t>数据平台</a:t>
                </a:r>
                <a:endParaRPr lang="en-US" altLang="zh-CN" sz="889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  <a:sym typeface="+mn-lt"/>
                </a:endParaRPr>
              </a:p>
            </p:txBody>
          </p:sp>
        </p:grpSp>
      </p:grpSp>
      <p:sp>
        <p:nvSpPr>
          <p:cNvPr id="75" name="文本框 74"/>
          <p:cNvSpPr txBox="1"/>
          <p:nvPr/>
        </p:nvSpPr>
        <p:spPr>
          <a:xfrm>
            <a:off x="844050" y="1712999"/>
            <a:ext cx="1518214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556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dashboard</a:t>
            </a:r>
          </a:p>
        </p:txBody>
      </p:sp>
      <p:sp>
        <p:nvSpPr>
          <p:cNvPr id="76" name="文本框 75"/>
          <p:cNvSpPr txBox="1"/>
          <p:nvPr/>
        </p:nvSpPr>
        <p:spPr>
          <a:xfrm>
            <a:off x="7846670" y="1712999"/>
            <a:ext cx="1518214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556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错误日志</a:t>
            </a:r>
            <a:endParaRPr kumimoji="1" lang="en-US" altLang="zh-CN" sz="1556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7" name="任意形状 76"/>
          <p:cNvSpPr/>
          <p:nvPr/>
        </p:nvSpPr>
        <p:spPr>
          <a:xfrm>
            <a:off x="8074246" y="580247"/>
            <a:ext cx="1063057" cy="1003200"/>
          </a:xfrm>
          <a:custGeom>
            <a:avLst/>
            <a:gdLst>
              <a:gd name="connsiteX0" fmla="*/ 0 w 1007417"/>
              <a:gd name="connsiteY0" fmla="*/ 503709 h 1007417"/>
              <a:gd name="connsiteX1" fmla="*/ 503709 w 1007417"/>
              <a:gd name="connsiteY1" fmla="*/ 0 h 1007417"/>
              <a:gd name="connsiteX2" fmla="*/ 1007418 w 1007417"/>
              <a:gd name="connsiteY2" fmla="*/ 503709 h 1007417"/>
              <a:gd name="connsiteX3" fmla="*/ 503709 w 1007417"/>
              <a:gd name="connsiteY3" fmla="*/ 1007418 h 1007417"/>
              <a:gd name="connsiteX4" fmla="*/ 0 w 1007417"/>
              <a:gd name="connsiteY4" fmla="*/ 503709 h 1007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7417" h="1007417">
                <a:moveTo>
                  <a:pt x="0" y="503709"/>
                </a:moveTo>
                <a:cubicBezTo>
                  <a:pt x="0" y="225518"/>
                  <a:pt x="225518" y="0"/>
                  <a:pt x="503709" y="0"/>
                </a:cubicBezTo>
                <a:cubicBezTo>
                  <a:pt x="781900" y="0"/>
                  <a:pt x="1007418" y="225518"/>
                  <a:pt x="1007418" y="503709"/>
                </a:cubicBezTo>
                <a:cubicBezTo>
                  <a:pt x="1007418" y="781900"/>
                  <a:pt x="781900" y="1007418"/>
                  <a:pt x="503709" y="1007418"/>
                </a:cubicBezTo>
                <a:cubicBezTo>
                  <a:pt x="225518" y="1007418"/>
                  <a:pt x="0" y="781900"/>
                  <a:pt x="0" y="503709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194970" tIns="194970" rIns="194970" bIns="194970" numCol="1" spcCol="1270" anchor="ctr" anchorCtr="0">
            <a:noAutofit/>
          </a:bodyPr>
          <a:lstStyle/>
          <a:p>
            <a:pPr algn="ctr" defTabSz="1086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异常指标报警</a:t>
            </a:r>
            <a:endParaRPr lang="zh-CN" altLang="en-US" sz="1333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8" name="任意形状 77"/>
          <p:cNvSpPr/>
          <p:nvPr/>
        </p:nvSpPr>
        <p:spPr>
          <a:xfrm>
            <a:off x="1071626" y="4546055"/>
            <a:ext cx="1063057" cy="1003200"/>
          </a:xfrm>
          <a:custGeom>
            <a:avLst/>
            <a:gdLst>
              <a:gd name="connsiteX0" fmla="*/ 0 w 1007417"/>
              <a:gd name="connsiteY0" fmla="*/ 503709 h 1007417"/>
              <a:gd name="connsiteX1" fmla="*/ 503709 w 1007417"/>
              <a:gd name="connsiteY1" fmla="*/ 0 h 1007417"/>
              <a:gd name="connsiteX2" fmla="*/ 1007418 w 1007417"/>
              <a:gd name="connsiteY2" fmla="*/ 503709 h 1007417"/>
              <a:gd name="connsiteX3" fmla="*/ 503709 w 1007417"/>
              <a:gd name="connsiteY3" fmla="*/ 1007418 h 1007417"/>
              <a:gd name="connsiteX4" fmla="*/ 0 w 1007417"/>
              <a:gd name="connsiteY4" fmla="*/ 503709 h 1007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7417" h="1007417">
                <a:moveTo>
                  <a:pt x="0" y="503709"/>
                </a:moveTo>
                <a:cubicBezTo>
                  <a:pt x="0" y="225518"/>
                  <a:pt x="225518" y="0"/>
                  <a:pt x="503709" y="0"/>
                </a:cubicBezTo>
                <a:cubicBezTo>
                  <a:pt x="781900" y="0"/>
                  <a:pt x="1007418" y="225518"/>
                  <a:pt x="1007418" y="503709"/>
                </a:cubicBezTo>
                <a:cubicBezTo>
                  <a:pt x="1007418" y="781900"/>
                  <a:pt x="781900" y="1007418"/>
                  <a:pt x="503709" y="1007418"/>
                </a:cubicBezTo>
                <a:cubicBezTo>
                  <a:pt x="225518" y="1007418"/>
                  <a:pt x="0" y="781900"/>
                  <a:pt x="0" y="503709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194970" tIns="194970" rIns="194970" bIns="194970" numCol="1" spcCol="1270" anchor="ctr" anchorCtr="0">
            <a:noAutofit/>
          </a:bodyPr>
          <a:lstStyle/>
          <a:p>
            <a:pPr algn="ctr" defTabSz="1086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订单下降案例</a:t>
            </a:r>
            <a:endParaRPr lang="zh-CN" altLang="en-US" sz="1333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9" name="任意形状 78"/>
          <p:cNvSpPr/>
          <p:nvPr/>
        </p:nvSpPr>
        <p:spPr>
          <a:xfrm>
            <a:off x="8074245" y="4546055"/>
            <a:ext cx="1063057" cy="1002611"/>
          </a:xfrm>
          <a:custGeom>
            <a:avLst/>
            <a:gdLst>
              <a:gd name="connsiteX0" fmla="*/ 0 w 1007417"/>
              <a:gd name="connsiteY0" fmla="*/ 503709 h 1007417"/>
              <a:gd name="connsiteX1" fmla="*/ 503709 w 1007417"/>
              <a:gd name="connsiteY1" fmla="*/ 0 h 1007417"/>
              <a:gd name="connsiteX2" fmla="*/ 1007418 w 1007417"/>
              <a:gd name="connsiteY2" fmla="*/ 503709 h 1007417"/>
              <a:gd name="connsiteX3" fmla="*/ 503709 w 1007417"/>
              <a:gd name="connsiteY3" fmla="*/ 1007418 h 1007417"/>
              <a:gd name="connsiteX4" fmla="*/ 0 w 1007417"/>
              <a:gd name="connsiteY4" fmla="*/ 503709 h 1007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7417" h="1007417">
                <a:moveTo>
                  <a:pt x="0" y="503709"/>
                </a:moveTo>
                <a:cubicBezTo>
                  <a:pt x="0" y="225518"/>
                  <a:pt x="225518" y="0"/>
                  <a:pt x="503709" y="0"/>
                </a:cubicBezTo>
                <a:cubicBezTo>
                  <a:pt x="781900" y="0"/>
                  <a:pt x="1007418" y="225518"/>
                  <a:pt x="1007418" y="503709"/>
                </a:cubicBezTo>
                <a:cubicBezTo>
                  <a:pt x="1007418" y="781900"/>
                  <a:pt x="781900" y="1007418"/>
                  <a:pt x="503709" y="1007418"/>
                </a:cubicBezTo>
                <a:cubicBezTo>
                  <a:pt x="225518" y="1007418"/>
                  <a:pt x="0" y="781900"/>
                  <a:pt x="0" y="50370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194970" tIns="194970" rIns="194970" bIns="194970" numCol="1" spcCol="1270" anchor="ctr" anchorCtr="0">
            <a:noAutofit/>
          </a:bodyPr>
          <a:lstStyle/>
          <a:p>
            <a:pPr algn="ctr" defTabSz="1086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钱包异</a:t>
            </a:r>
          </a:p>
          <a:p>
            <a:pPr algn="ctr" defTabSz="1086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常案例</a:t>
            </a:r>
            <a:endParaRPr lang="zh-CN" altLang="en-US" sz="1333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0" name="任意形状 79"/>
          <p:cNvSpPr/>
          <p:nvPr/>
        </p:nvSpPr>
        <p:spPr>
          <a:xfrm>
            <a:off x="1071626" y="580247"/>
            <a:ext cx="1063057" cy="1002611"/>
          </a:xfrm>
          <a:custGeom>
            <a:avLst/>
            <a:gdLst>
              <a:gd name="connsiteX0" fmla="*/ 0 w 1007417"/>
              <a:gd name="connsiteY0" fmla="*/ 503709 h 1007417"/>
              <a:gd name="connsiteX1" fmla="*/ 503709 w 1007417"/>
              <a:gd name="connsiteY1" fmla="*/ 0 h 1007417"/>
              <a:gd name="connsiteX2" fmla="*/ 1007418 w 1007417"/>
              <a:gd name="connsiteY2" fmla="*/ 503709 h 1007417"/>
              <a:gd name="connsiteX3" fmla="*/ 503709 w 1007417"/>
              <a:gd name="connsiteY3" fmla="*/ 1007418 h 1007417"/>
              <a:gd name="connsiteX4" fmla="*/ 0 w 1007417"/>
              <a:gd name="connsiteY4" fmla="*/ 503709 h 1007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7417" h="1007417">
                <a:moveTo>
                  <a:pt x="0" y="503709"/>
                </a:moveTo>
                <a:cubicBezTo>
                  <a:pt x="0" y="225518"/>
                  <a:pt x="225518" y="0"/>
                  <a:pt x="503709" y="0"/>
                </a:cubicBezTo>
                <a:cubicBezTo>
                  <a:pt x="781900" y="0"/>
                  <a:pt x="1007418" y="225518"/>
                  <a:pt x="1007418" y="503709"/>
                </a:cubicBezTo>
                <a:cubicBezTo>
                  <a:pt x="1007418" y="781900"/>
                  <a:pt x="781900" y="1007418"/>
                  <a:pt x="503709" y="1007418"/>
                </a:cubicBezTo>
                <a:cubicBezTo>
                  <a:pt x="225518" y="1007418"/>
                  <a:pt x="0" y="781900"/>
                  <a:pt x="0" y="50370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194970" tIns="194970" rIns="194970" bIns="194970" numCol="1" spcCol="1270" anchor="ctr" anchorCtr="0">
            <a:noAutofit/>
          </a:bodyPr>
          <a:lstStyle/>
          <a:p>
            <a:pPr algn="ctr" defTabSz="108654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333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用户行为预测</a:t>
            </a:r>
          </a:p>
        </p:txBody>
      </p:sp>
      <p:pic>
        <p:nvPicPr>
          <p:cNvPr id="81" name="图片 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559" y="1830788"/>
            <a:ext cx="9433808" cy="3054611"/>
          </a:xfrm>
          <a:prstGeom prst="rect">
            <a:avLst/>
          </a:prstGeom>
        </p:spPr>
      </p:pic>
      <p:pic>
        <p:nvPicPr>
          <p:cNvPr id="82" name="图片 8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570" y="1414028"/>
            <a:ext cx="9379387" cy="3515838"/>
          </a:xfrm>
          <a:prstGeom prst="rect">
            <a:avLst/>
          </a:prstGeom>
        </p:spPr>
      </p:pic>
      <p:pic>
        <p:nvPicPr>
          <p:cNvPr id="83" name="图片 8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2058" y="1309599"/>
            <a:ext cx="9584808" cy="3620268"/>
          </a:xfrm>
          <a:prstGeom prst="rect">
            <a:avLst/>
          </a:prstGeom>
        </p:spPr>
      </p:pic>
      <p:sp>
        <p:nvSpPr>
          <p:cNvPr id="34" name="文本框 33"/>
          <p:cNvSpPr txBox="1"/>
          <p:nvPr/>
        </p:nvSpPr>
        <p:spPr>
          <a:xfrm>
            <a:off x="4345357" y="585996"/>
            <a:ext cx="1518214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556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核心财富</a:t>
            </a:r>
            <a:endParaRPr kumimoji="1" lang="en-US" altLang="zh-CN" sz="1556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943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3" grpId="0" animBg="1"/>
      <p:bldP spid="55" grpId="0" animBg="1"/>
      <p:bldP spid="57" grpId="0" animBg="1"/>
      <p:bldP spid="75" grpId="0"/>
      <p:bldP spid="76" grpId="0"/>
      <p:bldP spid="77" grpId="0" animBg="1"/>
      <p:bldP spid="78" grpId="0" animBg="1"/>
      <p:bldP spid="79" grpId="0" animBg="1"/>
      <p:bldP spid="8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317500"/>
            <a:ext cx="10160000" cy="372020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alphaModFix amt="22000"/>
          </a:blip>
          <a:srcRect t="23049" b="15930"/>
          <a:stretch/>
        </p:blipFill>
        <p:spPr>
          <a:xfrm>
            <a:off x="0" y="-317500"/>
            <a:ext cx="10160000" cy="3720000"/>
          </a:xfrm>
          <a:prstGeom prst="rect">
            <a:avLst/>
          </a:prstGeom>
        </p:spPr>
      </p:pic>
      <p:sp>
        <p:nvSpPr>
          <p:cNvPr id="15" name="椭圆 14"/>
          <p:cNvSpPr/>
          <p:nvPr/>
        </p:nvSpPr>
        <p:spPr bwMode="auto">
          <a:xfrm>
            <a:off x="944953" y="2729509"/>
            <a:ext cx="1354267" cy="13532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50000"/>
              </a:lnSpc>
            </a:pPr>
            <a:r>
              <a:rPr lang="zh-CN" altLang="en-US" sz="1556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单兵</a:t>
            </a:r>
          </a:p>
        </p:txBody>
      </p:sp>
      <p:sp>
        <p:nvSpPr>
          <p:cNvPr id="18" name="矩形 17"/>
          <p:cNvSpPr/>
          <p:nvPr/>
        </p:nvSpPr>
        <p:spPr>
          <a:xfrm>
            <a:off x="944953" y="4128012"/>
            <a:ext cx="1354267" cy="86158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个人能力有限</a:t>
            </a:r>
          </a:p>
          <a:p>
            <a:pPr algn="ctr">
              <a:lnSpc>
                <a:spcPct val="150000"/>
              </a:lnSpc>
            </a:pPr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专注、瓶颈、加班</a:t>
            </a:r>
          </a:p>
          <a:p>
            <a:pPr algn="ctr">
              <a:lnSpc>
                <a:spcPct val="150000"/>
              </a:lnSpc>
            </a:pPr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抱怨 </a:t>
            </a:r>
            <a:r>
              <a:rPr lang="en-US" altLang="zh-CN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VS</a:t>
            </a:r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 皮实</a:t>
            </a:r>
            <a:endParaRPr lang="zh-CN" altLang="en-US" sz="1111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9" name="椭圆 18"/>
          <p:cNvSpPr/>
          <p:nvPr/>
        </p:nvSpPr>
        <p:spPr bwMode="auto">
          <a:xfrm>
            <a:off x="4400534" y="2725900"/>
            <a:ext cx="1354267" cy="13532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50000"/>
              </a:lnSpc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1556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小团队</a:t>
            </a:r>
          </a:p>
        </p:txBody>
      </p:sp>
      <p:sp>
        <p:nvSpPr>
          <p:cNvPr id="20" name="矩形 19"/>
          <p:cNvSpPr/>
          <p:nvPr/>
        </p:nvSpPr>
        <p:spPr>
          <a:xfrm>
            <a:off x="4203546" y="4128013"/>
            <a:ext cx="1748244" cy="86158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效率</a:t>
            </a:r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问题</a:t>
            </a:r>
          </a:p>
          <a:p>
            <a:pPr algn="ctr">
              <a:lnSpc>
                <a:spcPct val="150000"/>
              </a:lnSpc>
            </a:pPr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工程化</a:t>
            </a:r>
            <a:r>
              <a:rPr lang="en-US" altLang="zh-CN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&amp;</a:t>
            </a:r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流程化</a:t>
            </a:r>
          </a:p>
          <a:p>
            <a:pPr algn="ctr">
              <a:lnSpc>
                <a:spcPct val="150000"/>
              </a:lnSpc>
            </a:pPr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撬动更大的资源</a:t>
            </a:r>
            <a:endParaRPr lang="zh-CN" altLang="en-US" sz="1111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1" name="椭圆 20"/>
          <p:cNvSpPr/>
          <p:nvPr/>
        </p:nvSpPr>
        <p:spPr bwMode="auto">
          <a:xfrm>
            <a:off x="7856117" y="2729509"/>
            <a:ext cx="1354267" cy="13532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50000"/>
              </a:lnSpc>
            </a:pPr>
            <a:r>
              <a:rPr lang="zh-CN" altLang="en-US" sz="1556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大团队</a:t>
            </a:r>
          </a:p>
        </p:txBody>
      </p:sp>
      <p:sp>
        <p:nvSpPr>
          <p:cNvPr id="22" name="矩形 21"/>
          <p:cNvSpPr/>
          <p:nvPr/>
        </p:nvSpPr>
        <p:spPr>
          <a:xfrm>
            <a:off x="7856117" y="4128012"/>
            <a:ext cx="1354267" cy="86158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影响公司</a:t>
            </a:r>
          </a:p>
          <a:p>
            <a:pPr algn="ctr">
              <a:lnSpc>
                <a:spcPct val="150000"/>
              </a:lnSpc>
            </a:pPr>
            <a:r>
              <a:rPr lang="zh-CN" altLang="en-US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产生</a:t>
            </a:r>
            <a:r>
              <a:rPr lang="zh-CN" altLang="en-US" sz="111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价值</a:t>
            </a:r>
          </a:p>
          <a:p>
            <a:pPr algn="ctr">
              <a:lnSpc>
                <a:spcPct val="150000"/>
              </a:lnSpc>
            </a:pPr>
            <a:r>
              <a:rPr lang="zh-CN" altLang="en-US" sz="111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合理包装</a:t>
            </a:r>
            <a:endParaRPr lang="zh-CN" altLang="en-US" sz="1111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0" y="1168038"/>
            <a:ext cx="10160000" cy="748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778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个人</a:t>
            </a:r>
            <a:r>
              <a:rPr lang="zh-CN" altLang="en-US" sz="1778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风格带动小团队，小团队驱动大团队</a:t>
            </a:r>
          </a:p>
          <a:p>
            <a:pPr algn="ctr">
              <a:lnSpc>
                <a:spcPct val="120000"/>
              </a:lnSpc>
            </a:pPr>
            <a:r>
              <a:rPr lang="zh-CN" altLang="en-US" sz="1778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有能力才能推动</a:t>
            </a:r>
            <a:r>
              <a:rPr lang="zh-CN" altLang="en-US" sz="1778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改变</a:t>
            </a:r>
          </a:p>
        </p:txBody>
      </p:sp>
    </p:spTree>
    <p:extLst>
      <p:ext uri="{BB962C8B-B14F-4D97-AF65-F5344CB8AC3E}">
        <p14:creationId xmlns:p14="http://schemas.microsoft.com/office/powerpoint/2010/main" val="64205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/>
      <p:bldP spid="19" grpId="0" animBg="1"/>
      <p:bldP spid="20" grpId="0"/>
      <p:bldP spid="21" grpId="0" animBg="1"/>
      <p:bldP spid="22" grpId="0"/>
      <p:bldP spid="25" grpId="0"/>
    </p:bldLst>
  </p:timing>
</p:sld>
</file>

<file path=ppt/theme/theme1.xml><?xml version="1.0" encoding="utf-8"?>
<a:theme xmlns:a="http://schemas.openxmlformats.org/drawingml/2006/main" name="医联ppt模板16-10V1.1 20160716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医联ppt模板16-10V1.1 20160716.potx</Template>
  <TotalTime>13140</TotalTime>
  <Words>522</Words>
  <Application>Microsoft Macintosh PowerPoint</Application>
  <PresentationFormat>自定义</PresentationFormat>
  <Paragraphs>183</Paragraphs>
  <Slides>10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Calibri</vt:lpstr>
      <vt:lpstr>DengXian</vt:lpstr>
      <vt:lpstr>Helvetica</vt:lpstr>
      <vt:lpstr>Microsoft YaHei</vt:lpstr>
      <vt:lpstr>宋体</vt:lpstr>
      <vt:lpstr>微软雅黑</vt:lpstr>
      <vt:lpstr>Arial</vt:lpstr>
      <vt:lpstr>医联ppt模板16-10V1.1 20160716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Amanda</dc:creator>
  <cp:lastModifiedBy>Microsoft Office 用户</cp:lastModifiedBy>
  <cp:revision>1497</cp:revision>
  <cp:lastPrinted>2017-11-10T13:10:15Z</cp:lastPrinted>
  <dcterms:created xsi:type="dcterms:W3CDTF">2016-07-16T12:43:09Z</dcterms:created>
  <dcterms:modified xsi:type="dcterms:W3CDTF">2017-11-17T09:34:10Z</dcterms:modified>
</cp:coreProperties>
</file>

<file path=docProps/thumbnail.jpeg>
</file>